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Default Extension="gif" ContentType="image/gif"/>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36"/>
  </p:notesMasterIdLst>
  <p:sldIdLst>
    <p:sldId id="256" r:id="rId2"/>
    <p:sldId id="294" r:id="rId3"/>
    <p:sldId id="346" r:id="rId4"/>
    <p:sldId id="283" r:id="rId5"/>
    <p:sldId id="326" r:id="rId6"/>
    <p:sldId id="329" r:id="rId7"/>
    <p:sldId id="330" r:id="rId8"/>
    <p:sldId id="333" r:id="rId9"/>
    <p:sldId id="349" r:id="rId10"/>
    <p:sldId id="331" r:id="rId11"/>
    <p:sldId id="332" r:id="rId12"/>
    <p:sldId id="334" r:id="rId13"/>
    <p:sldId id="335" r:id="rId14"/>
    <p:sldId id="296" r:id="rId15"/>
    <p:sldId id="297" r:id="rId16"/>
    <p:sldId id="325" r:id="rId17"/>
    <p:sldId id="347" r:id="rId18"/>
    <p:sldId id="327" r:id="rId19"/>
    <p:sldId id="328" r:id="rId20"/>
    <p:sldId id="336" r:id="rId21"/>
    <p:sldId id="337" r:id="rId22"/>
    <p:sldId id="342" r:id="rId23"/>
    <p:sldId id="343" r:id="rId24"/>
    <p:sldId id="344" r:id="rId25"/>
    <p:sldId id="338" r:id="rId26"/>
    <p:sldId id="339" r:id="rId27"/>
    <p:sldId id="340" r:id="rId28"/>
    <p:sldId id="341" r:id="rId29"/>
    <p:sldId id="348" r:id="rId30"/>
    <p:sldId id="292" r:id="rId31"/>
    <p:sldId id="293" r:id="rId32"/>
    <p:sldId id="345" r:id="rId33"/>
    <p:sldId id="271" r:id="rId34"/>
    <p:sldId id="284" r:id="rId35"/>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597" autoAdjust="0"/>
    <p:restoredTop sz="94660"/>
  </p:normalViewPr>
  <p:slideViewPr>
    <p:cSldViewPr>
      <p:cViewPr varScale="1">
        <p:scale>
          <a:sx n="86" d="100"/>
          <a:sy n="86" d="100"/>
        </p:scale>
        <p:origin x="-1050" y="-9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3603496-B719-465E-84DC-6356DDD45A18}"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s-ES"/>
        </a:p>
      </dgm:t>
    </dgm:pt>
    <dgm:pt modelId="{C53EEDBE-2064-4A32-810E-36ED64507BB4}">
      <dgm:prSet phldrT="[Texto]" custT="1"/>
      <dgm:spPr/>
      <dgm:t>
        <a:bodyPr/>
        <a:lstStyle/>
        <a:p>
          <a:r>
            <a:rPr lang="es-ES" sz="1600" b="1" dirty="0" smtClean="0"/>
            <a:t>Decreto Nº 574/17</a:t>
          </a:r>
        </a:p>
        <a:p>
          <a:r>
            <a:rPr lang="es-ES" sz="1200" dirty="0" smtClean="0"/>
            <a:t>Modificado por </a:t>
          </a:r>
        </a:p>
        <a:p>
          <a:r>
            <a:rPr lang="es-ES" sz="1600" b="1" dirty="0" smtClean="0"/>
            <a:t>Decreto Nº 619/17</a:t>
          </a:r>
          <a:endParaRPr lang="es-ES" sz="1600" b="1" dirty="0"/>
        </a:p>
      </dgm:t>
    </dgm:pt>
    <dgm:pt modelId="{8820D2C0-9E7C-4F09-A18F-784CFD47CF5F}" type="parTrans" cxnId="{CC694C58-9435-445C-B4F4-B693C60170B5}">
      <dgm:prSet/>
      <dgm:spPr/>
      <dgm:t>
        <a:bodyPr/>
        <a:lstStyle/>
        <a:p>
          <a:endParaRPr lang="es-ES"/>
        </a:p>
      </dgm:t>
    </dgm:pt>
    <dgm:pt modelId="{541D7132-2579-418D-AF7E-A01BA4C8D64B}" type="sibTrans" cxnId="{CC694C58-9435-445C-B4F4-B693C60170B5}">
      <dgm:prSet/>
      <dgm:spPr/>
      <dgm:t>
        <a:bodyPr/>
        <a:lstStyle/>
        <a:p>
          <a:endParaRPr lang="es-ES"/>
        </a:p>
      </dgm:t>
    </dgm:pt>
    <dgm:pt modelId="{89C3B2E0-FE04-4DD3-A8A3-A2E1BDA5F00D}">
      <dgm:prSet phldrT="[Texto]" custT="1"/>
      <dgm:spPr/>
      <dgm:t>
        <a:bodyPr/>
        <a:lstStyle/>
        <a:p>
          <a:pPr algn="just"/>
          <a:r>
            <a:rPr lang="es-ES" sz="1200" b="1" dirty="0" smtClean="0"/>
            <a:t>Escalafón General.</a:t>
          </a:r>
          <a:endParaRPr lang="es-ES" sz="1200" b="1" dirty="0"/>
        </a:p>
      </dgm:t>
    </dgm:pt>
    <dgm:pt modelId="{F1312A93-F69B-449A-B671-B1A3419C7941}" type="parTrans" cxnId="{282261ED-7E98-4524-9D99-C429DA4B7691}">
      <dgm:prSet/>
      <dgm:spPr/>
      <dgm:t>
        <a:bodyPr/>
        <a:lstStyle/>
        <a:p>
          <a:endParaRPr lang="es-ES"/>
        </a:p>
      </dgm:t>
    </dgm:pt>
    <dgm:pt modelId="{CBFC3701-DB11-480D-BE7A-3A88978302AB}" type="sibTrans" cxnId="{282261ED-7E98-4524-9D99-C429DA4B7691}">
      <dgm:prSet/>
      <dgm:spPr/>
      <dgm:t>
        <a:bodyPr/>
        <a:lstStyle/>
        <a:p>
          <a:endParaRPr lang="es-ES"/>
        </a:p>
      </dgm:t>
    </dgm:pt>
    <dgm:pt modelId="{8131CC08-2A48-487C-8AF9-EDD575ED22DA}">
      <dgm:prSet phldrT="[Texto]" custT="1"/>
      <dgm:spPr/>
      <dgm:t>
        <a:bodyPr/>
        <a:lstStyle/>
        <a:p>
          <a:pPr algn="just"/>
          <a:r>
            <a:rPr lang="es-ES" sz="1200" b="1" dirty="0" smtClean="0"/>
            <a:t>Cargos comprendidos en Anexo II Art. 1º Inc.  D-1 Ley 2265 (FS1/AG1 – FS2/AG2)</a:t>
          </a:r>
          <a:endParaRPr lang="es-ES" sz="1200" b="1" dirty="0"/>
        </a:p>
      </dgm:t>
    </dgm:pt>
    <dgm:pt modelId="{118D41CA-D517-433B-910E-9206A423CD20}" type="parTrans" cxnId="{F3372628-1531-4D36-9DA1-986D1EE99146}">
      <dgm:prSet/>
      <dgm:spPr/>
      <dgm:t>
        <a:bodyPr/>
        <a:lstStyle/>
        <a:p>
          <a:endParaRPr lang="es-ES"/>
        </a:p>
      </dgm:t>
    </dgm:pt>
    <dgm:pt modelId="{7C6635D2-2055-482D-A06F-7E5279D28662}" type="sibTrans" cxnId="{F3372628-1531-4D36-9DA1-986D1EE99146}">
      <dgm:prSet/>
      <dgm:spPr/>
      <dgm:t>
        <a:bodyPr/>
        <a:lstStyle/>
        <a:p>
          <a:endParaRPr lang="es-ES"/>
        </a:p>
      </dgm:t>
    </dgm:pt>
    <dgm:pt modelId="{CF74F8F7-A475-4896-807C-4A00BD5031E7}">
      <dgm:prSet phldrT="[Texto]" custT="1"/>
      <dgm:spPr/>
      <dgm:t>
        <a:bodyPr/>
        <a:lstStyle/>
        <a:p>
          <a:pPr algn="just"/>
          <a:r>
            <a:rPr lang="es-ES" sz="1200" b="1" dirty="0" smtClean="0"/>
            <a:t>CCT Nº 2830 – Subsecretaría de Obras Públicas.</a:t>
          </a:r>
          <a:endParaRPr lang="es-ES" sz="1200" b="1" dirty="0"/>
        </a:p>
      </dgm:t>
    </dgm:pt>
    <dgm:pt modelId="{168B6A2D-3034-4713-B0B6-4619B85C65A4}" type="parTrans" cxnId="{B50FDBD2-176C-42E6-AA9D-B8F006BBFB68}">
      <dgm:prSet/>
      <dgm:spPr/>
      <dgm:t>
        <a:bodyPr/>
        <a:lstStyle/>
        <a:p>
          <a:endParaRPr lang="es-ES"/>
        </a:p>
      </dgm:t>
    </dgm:pt>
    <dgm:pt modelId="{DB424A8A-1729-4FDD-A61C-F5F38356DB66}" type="sibTrans" cxnId="{B50FDBD2-176C-42E6-AA9D-B8F006BBFB68}">
      <dgm:prSet/>
      <dgm:spPr/>
      <dgm:t>
        <a:bodyPr/>
        <a:lstStyle/>
        <a:p>
          <a:endParaRPr lang="es-ES"/>
        </a:p>
      </dgm:t>
    </dgm:pt>
    <dgm:pt modelId="{8F0B2155-BBE9-4D39-B8FD-0BE027588F10}">
      <dgm:prSet phldrT="[Texto]" custT="1"/>
      <dgm:spPr/>
      <dgm:t>
        <a:bodyPr/>
        <a:lstStyle/>
        <a:p>
          <a:pPr algn="just"/>
          <a:endParaRPr lang="es-ES" sz="1200" dirty="0"/>
        </a:p>
      </dgm:t>
    </dgm:pt>
    <dgm:pt modelId="{812CBD9D-B204-44E2-930E-15DDBD896059}" type="parTrans" cxnId="{0202940D-8624-4EA8-A751-AC458A18E7CC}">
      <dgm:prSet/>
      <dgm:spPr/>
      <dgm:t>
        <a:bodyPr/>
        <a:lstStyle/>
        <a:p>
          <a:endParaRPr lang="es-ES"/>
        </a:p>
      </dgm:t>
    </dgm:pt>
    <dgm:pt modelId="{29187CF1-A928-4704-B875-0C1CA94AFA86}" type="sibTrans" cxnId="{0202940D-8624-4EA8-A751-AC458A18E7CC}">
      <dgm:prSet/>
      <dgm:spPr/>
      <dgm:t>
        <a:bodyPr/>
        <a:lstStyle/>
        <a:p>
          <a:endParaRPr lang="es-ES"/>
        </a:p>
      </dgm:t>
    </dgm:pt>
    <dgm:pt modelId="{05DAC996-EEA9-45F8-BE99-E50CFA5427D8}">
      <dgm:prSet phldrT="[Texto]" custT="1"/>
      <dgm:spPr/>
      <dgm:t>
        <a:bodyPr/>
        <a:lstStyle/>
        <a:p>
          <a:pPr algn="just"/>
          <a:r>
            <a:rPr lang="es-ES" sz="1200" b="1" dirty="0" smtClean="0"/>
            <a:t>Contratos Administrativos entre otros con financiación nacional.</a:t>
          </a:r>
          <a:endParaRPr lang="es-ES" sz="1200" b="1" dirty="0"/>
        </a:p>
      </dgm:t>
    </dgm:pt>
    <dgm:pt modelId="{D2A94534-CC52-48E9-9C27-24BC6A9D3B6D}" type="parTrans" cxnId="{D1B7EF7A-46D0-4E9E-944A-1D9CBEFDFAAA}">
      <dgm:prSet/>
      <dgm:spPr/>
      <dgm:t>
        <a:bodyPr/>
        <a:lstStyle/>
        <a:p>
          <a:endParaRPr lang="es-ES"/>
        </a:p>
      </dgm:t>
    </dgm:pt>
    <dgm:pt modelId="{7B1C1A3B-59C9-485D-9CC3-A1BC81A2DBDC}" type="sibTrans" cxnId="{D1B7EF7A-46D0-4E9E-944A-1D9CBEFDFAAA}">
      <dgm:prSet/>
      <dgm:spPr/>
      <dgm:t>
        <a:bodyPr/>
        <a:lstStyle/>
        <a:p>
          <a:endParaRPr lang="es-ES"/>
        </a:p>
      </dgm:t>
    </dgm:pt>
    <dgm:pt modelId="{1269FCFB-AC2E-4E26-A2AD-697C31D200E3}">
      <dgm:prSet phldrT="[Texto]" custT="1"/>
      <dgm:spPr/>
      <dgm:t>
        <a:bodyPr/>
        <a:lstStyle/>
        <a:p>
          <a:pPr algn="l"/>
          <a:endParaRPr lang="es-ES" sz="1200" dirty="0"/>
        </a:p>
      </dgm:t>
    </dgm:pt>
    <dgm:pt modelId="{9C9F8FE8-55FC-4B09-ABED-C9144D5BAAEE}" type="parTrans" cxnId="{CEA77F49-01B8-47A3-B108-AA4A79F53B78}">
      <dgm:prSet/>
      <dgm:spPr/>
      <dgm:t>
        <a:bodyPr/>
        <a:lstStyle/>
        <a:p>
          <a:endParaRPr lang="es-ES"/>
        </a:p>
      </dgm:t>
    </dgm:pt>
    <dgm:pt modelId="{FBF87B34-51FE-4460-817D-D0237A31E391}" type="sibTrans" cxnId="{CEA77F49-01B8-47A3-B108-AA4A79F53B78}">
      <dgm:prSet/>
      <dgm:spPr/>
      <dgm:t>
        <a:bodyPr/>
        <a:lstStyle/>
        <a:p>
          <a:endParaRPr lang="es-ES"/>
        </a:p>
      </dgm:t>
    </dgm:pt>
    <dgm:pt modelId="{D1BC0D21-E247-457D-AB47-83042804971A}">
      <dgm:prSet phldrT="[Texto]" custT="1"/>
      <dgm:spPr/>
      <dgm:t>
        <a:bodyPr/>
        <a:lstStyle/>
        <a:p>
          <a:pPr algn="just"/>
          <a:r>
            <a:rPr lang="es-ES" sz="1200" b="1" dirty="0" smtClean="0"/>
            <a:t>CCT Nº 2890 – Consejo Provincial de Educación.  </a:t>
          </a:r>
          <a:endParaRPr lang="es-ES" sz="1200" b="1" dirty="0"/>
        </a:p>
      </dgm:t>
    </dgm:pt>
    <dgm:pt modelId="{6EC90991-9706-47A3-9F4F-4415760397E1}" type="parTrans" cxnId="{63F43BF5-A031-46D2-A36E-AE332F20C7DC}">
      <dgm:prSet/>
      <dgm:spPr/>
      <dgm:t>
        <a:bodyPr/>
        <a:lstStyle/>
        <a:p>
          <a:endParaRPr lang="es-ES"/>
        </a:p>
      </dgm:t>
    </dgm:pt>
    <dgm:pt modelId="{135A5356-7010-4E4A-B863-8523A7150AD0}" type="sibTrans" cxnId="{63F43BF5-A031-46D2-A36E-AE332F20C7DC}">
      <dgm:prSet/>
      <dgm:spPr/>
      <dgm:t>
        <a:bodyPr/>
        <a:lstStyle/>
        <a:p>
          <a:endParaRPr lang="es-ES"/>
        </a:p>
      </dgm:t>
    </dgm:pt>
    <dgm:pt modelId="{3055394A-D9EE-4509-AE9B-7327B6BF4AE7}">
      <dgm:prSet phldrT="[Texto]" custT="1"/>
      <dgm:spPr/>
      <dgm:t>
        <a:bodyPr/>
        <a:lstStyle/>
        <a:p>
          <a:pPr algn="just"/>
          <a:r>
            <a:rPr lang="es-ES" sz="1200" b="1" dirty="0" smtClean="0"/>
            <a:t>CCT Nº 2894 – Dirección Provincial de Rentas.</a:t>
          </a:r>
          <a:endParaRPr lang="es-ES" sz="1200" b="1" dirty="0"/>
        </a:p>
      </dgm:t>
    </dgm:pt>
    <dgm:pt modelId="{D0EB83F7-8818-4CD1-9132-F3CEFBFDFB52}" type="parTrans" cxnId="{BBE467E7-C8B4-4F05-B4CB-4E1F4EEC546D}">
      <dgm:prSet/>
      <dgm:spPr/>
      <dgm:t>
        <a:bodyPr/>
        <a:lstStyle/>
        <a:p>
          <a:endParaRPr lang="es-ES"/>
        </a:p>
      </dgm:t>
    </dgm:pt>
    <dgm:pt modelId="{63B5C890-547D-4DD6-9C74-CF544F56A538}" type="sibTrans" cxnId="{BBE467E7-C8B4-4F05-B4CB-4E1F4EEC546D}">
      <dgm:prSet/>
      <dgm:spPr/>
      <dgm:t>
        <a:bodyPr/>
        <a:lstStyle/>
        <a:p>
          <a:endParaRPr lang="es-ES"/>
        </a:p>
      </dgm:t>
    </dgm:pt>
    <dgm:pt modelId="{40F3A9A6-9901-4735-B5FC-1F63791C5CD0}">
      <dgm:prSet phldrT="[Texto]" custT="1"/>
      <dgm:spPr/>
      <dgm:t>
        <a:bodyPr/>
        <a:lstStyle/>
        <a:p>
          <a:pPr algn="just"/>
          <a:r>
            <a:rPr lang="es-ES" sz="1200" b="1" dirty="0" smtClean="0"/>
            <a:t>CCT Nº 2904 – Dirección Provincial de Vialidad. </a:t>
          </a:r>
          <a:endParaRPr lang="es-ES" sz="1200" b="1" dirty="0"/>
        </a:p>
      </dgm:t>
    </dgm:pt>
    <dgm:pt modelId="{C423D301-E22B-49D3-A268-FCF06DE4197E}" type="parTrans" cxnId="{B095F99A-60D7-4D62-A30C-7AB3CA8BCF9F}">
      <dgm:prSet/>
      <dgm:spPr/>
      <dgm:t>
        <a:bodyPr/>
        <a:lstStyle/>
        <a:p>
          <a:endParaRPr lang="es-ES"/>
        </a:p>
      </dgm:t>
    </dgm:pt>
    <dgm:pt modelId="{3F1D254D-CE29-4BD8-89C5-9F9B9AC4F7BD}" type="sibTrans" cxnId="{B095F99A-60D7-4D62-A30C-7AB3CA8BCF9F}">
      <dgm:prSet/>
      <dgm:spPr/>
      <dgm:t>
        <a:bodyPr/>
        <a:lstStyle/>
        <a:p>
          <a:endParaRPr lang="es-ES"/>
        </a:p>
      </dgm:t>
    </dgm:pt>
    <dgm:pt modelId="{FD80C2D5-D884-4C6F-8789-B742BA60A4EC}">
      <dgm:prSet phldrT="[Texto]" custT="1"/>
      <dgm:spPr/>
      <dgm:t>
        <a:bodyPr/>
        <a:lstStyle/>
        <a:p>
          <a:pPr algn="just"/>
          <a:r>
            <a:rPr lang="es-ES" sz="1200" b="1" dirty="0" smtClean="0"/>
            <a:t>CCT Nº 2939 – Subsecretaría de Trabajo.</a:t>
          </a:r>
          <a:endParaRPr lang="es-ES" sz="1200" b="1" dirty="0"/>
        </a:p>
      </dgm:t>
    </dgm:pt>
    <dgm:pt modelId="{2E7858F6-DE36-44DF-93A8-CEEAB72542B4}" type="parTrans" cxnId="{E437F043-E18E-443B-8C0B-54E9B1C6C0B8}">
      <dgm:prSet/>
      <dgm:spPr/>
      <dgm:t>
        <a:bodyPr/>
        <a:lstStyle/>
        <a:p>
          <a:endParaRPr lang="es-ES"/>
        </a:p>
      </dgm:t>
    </dgm:pt>
    <dgm:pt modelId="{964FBC67-776A-4FF9-8F51-9B48EDA85C40}" type="sibTrans" cxnId="{E437F043-E18E-443B-8C0B-54E9B1C6C0B8}">
      <dgm:prSet/>
      <dgm:spPr/>
      <dgm:t>
        <a:bodyPr/>
        <a:lstStyle/>
        <a:p>
          <a:endParaRPr lang="es-ES"/>
        </a:p>
      </dgm:t>
    </dgm:pt>
    <dgm:pt modelId="{CEE5C489-66E4-4C47-9C31-A83972B1ADF0}">
      <dgm:prSet phldrT="[Texto]" custT="1"/>
      <dgm:spPr/>
      <dgm:t>
        <a:bodyPr/>
        <a:lstStyle/>
        <a:p>
          <a:pPr algn="just"/>
          <a:r>
            <a:rPr lang="es-ES" sz="1200" b="1" dirty="0" smtClean="0"/>
            <a:t>CCT Nº 2942 – IPVU – ADUS.</a:t>
          </a:r>
          <a:endParaRPr lang="es-ES" sz="1200" b="1" dirty="0"/>
        </a:p>
      </dgm:t>
    </dgm:pt>
    <dgm:pt modelId="{4E147B4B-9942-4BA4-8FB6-BA20F1BBDFD5}" type="parTrans" cxnId="{BFE331E9-BCDF-47BF-91CF-2AE5208D79E6}">
      <dgm:prSet/>
      <dgm:spPr/>
      <dgm:t>
        <a:bodyPr/>
        <a:lstStyle/>
        <a:p>
          <a:endParaRPr lang="es-ES"/>
        </a:p>
      </dgm:t>
    </dgm:pt>
    <dgm:pt modelId="{7E0FFFD6-6BD0-4BF6-828C-C562CC9A2D08}" type="sibTrans" cxnId="{BFE331E9-BCDF-47BF-91CF-2AE5208D79E6}">
      <dgm:prSet/>
      <dgm:spPr/>
      <dgm:t>
        <a:bodyPr/>
        <a:lstStyle/>
        <a:p>
          <a:endParaRPr lang="es-ES"/>
        </a:p>
      </dgm:t>
    </dgm:pt>
    <dgm:pt modelId="{63B5E502-2257-4A7D-AA0F-43C74137CAA3}">
      <dgm:prSet phldrT="[Texto]" custT="1"/>
      <dgm:spPr/>
      <dgm:t>
        <a:bodyPr/>
        <a:lstStyle/>
        <a:p>
          <a:pPr algn="just"/>
          <a:r>
            <a:rPr lang="es-ES" sz="1200" b="1" dirty="0" smtClean="0"/>
            <a:t>CCT Nº 2943 – RTN</a:t>
          </a:r>
          <a:endParaRPr lang="es-ES" sz="1200" b="1" dirty="0"/>
        </a:p>
      </dgm:t>
    </dgm:pt>
    <dgm:pt modelId="{CA7497CD-26B7-46A2-BA59-FDC9115AB03F}" type="parTrans" cxnId="{3E2BEF23-6A38-4022-B150-3DF136362F4C}">
      <dgm:prSet/>
      <dgm:spPr/>
      <dgm:t>
        <a:bodyPr/>
        <a:lstStyle/>
        <a:p>
          <a:endParaRPr lang="es-ES"/>
        </a:p>
      </dgm:t>
    </dgm:pt>
    <dgm:pt modelId="{98DF3F26-23B3-450B-BA5F-29FD65DD345B}" type="sibTrans" cxnId="{3E2BEF23-6A38-4022-B150-3DF136362F4C}">
      <dgm:prSet/>
      <dgm:spPr/>
      <dgm:t>
        <a:bodyPr/>
        <a:lstStyle/>
        <a:p>
          <a:endParaRPr lang="es-ES"/>
        </a:p>
      </dgm:t>
    </dgm:pt>
    <dgm:pt modelId="{CFBF8274-1B9F-4A17-92BD-608FED64BC0E}">
      <dgm:prSet phldrT="[Texto]" custT="1"/>
      <dgm:spPr/>
      <dgm:t>
        <a:bodyPr/>
        <a:lstStyle/>
        <a:p>
          <a:pPr algn="just"/>
          <a:r>
            <a:rPr lang="es-ES" sz="1200" b="1" dirty="0" smtClean="0"/>
            <a:t>CCT Nº 2944 – EPAS</a:t>
          </a:r>
          <a:endParaRPr lang="es-ES" sz="1200" b="1" dirty="0"/>
        </a:p>
      </dgm:t>
    </dgm:pt>
    <dgm:pt modelId="{2F9DB130-F036-483F-82A1-6623102C4EAD}" type="parTrans" cxnId="{36EC44E0-F39C-49D1-8F51-5F1B628E7A90}">
      <dgm:prSet/>
      <dgm:spPr/>
      <dgm:t>
        <a:bodyPr/>
        <a:lstStyle/>
        <a:p>
          <a:endParaRPr lang="es-ES"/>
        </a:p>
      </dgm:t>
    </dgm:pt>
    <dgm:pt modelId="{39638292-9FC7-4DF3-B096-8706B2416516}" type="sibTrans" cxnId="{36EC44E0-F39C-49D1-8F51-5F1B628E7A90}">
      <dgm:prSet/>
      <dgm:spPr/>
      <dgm:t>
        <a:bodyPr/>
        <a:lstStyle/>
        <a:p>
          <a:endParaRPr lang="es-ES"/>
        </a:p>
      </dgm:t>
    </dgm:pt>
    <dgm:pt modelId="{7E228388-E012-419F-8725-7A72CB2E536E}">
      <dgm:prSet phldrT="[Texto]" custT="1"/>
      <dgm:spPr/>
      <dgm:t>
        <a:bodyPr/>
        <a:lstStyle/>
        <a:p>
          <a:pPr algn="just"/>
          <a:r>
            <a:rPr lang="es-ES" sz="1200" b="1" dirty="0" smtClean="0"/>
            <a:t>CCT Nº 2972 - OPTIC</a:t>
          </a:r>
          <a:endParaRPr lang="es-ES" sz="1200" b="1" dirty="0"/>
        </a:p>
      </dgm:t>
    </dgm:pt>
    <dgm:pt modelId="{517D5125-B99B-486E-BB89-F2EB494BAC3F}" type="parTrans" cxnId="{62E2E929-4CA8-4082-9A1D-526E741D274E}">
      <dgm:prSet/>
      <dgm:spPr/>
      <dgm:t>
        <a:bodyPr/>
        <a:lstStyle/>
        <a:p>
          <a:endParaRPr lang="es-ES"/>
        </a:p>
      </dgm:t>
    </dgm:pt>
    <dgm:pt modelId="{61E80875-F5D6-432C-A886-5F66BE8CE57F}" type="sibTrans" cxnId="{62E2E929-4CA8-4082-9A1D-526E741D274E}">
      <dgm:prSet/>
      <dgm:spPr/>
      <dgm:t>
        <a:bodyPr/>
        <a:lstStyle/>
        <a:p>
          <a:endParaRPr lang="es-ES"/>
        </a:p>
      </dgm:t>
    </dgm:pt>
    <dgm:pt modelId="{F1A038E9-74D1-4EE6-AA88-0417AC3C295B}">
      <dgm:prSet phldrT="[Texto]" custT="1"/>
      <dgm:spPr/>
      <dgm:t>
        <a:bodyPr/>
        <a:lstStyle/>
        <a:p>
          <a:pPr algn="just"/>
          <a:r>
            <a:rPr lang="es-ES" sz="1200" b="1" dirty="0" smtClean="0"/>
            <a:t>CCT Nº 2973 - EPEN</a:t>
          </a:r>
          <a:endParaRPr lang="es-ES" sz="1200" b="1" dirty="0"/>
        </a:p>
      </dgm:t>
    </dgm:pt>
    <dgm:pt modelId="{BCD62683-2DFC-408B-82DD-2D594C26E51C}" type="parTrans" cxnId="{5851BB67-C96D-41C0-BF4F-7F337B53B96D}">
      <dgm:prSet/>
      <dgm:spPr/>
      <dgm:t>
        <a:bodyPr/>
        <a:lstStyle/>
        <a:p>
          <a:endParaRPr lang="es-ES"/>
        </a:p>
      </dgm:t>
    </dgm:pt>
    <dgm:pt modelId="{369EDCA7-BA1B-40DF-96E9-5A55D9AA0798}" type="sibTrans" cxnId="{5851BB67-C96D-41C0-BF4F-7F337B53B96D}">
      <dgm:prSet/>
      <dgm:spPr/>
      <dgm:t>
        <a:bodyPr/>
        <a:lstStyle/>
        <a:p>
          <a:endParaRPr lang="es-ES"/>
        </a:p>
      </dgm:t>
    </dgm:pt>
    <dgm:pt modelId="{C62AEDA7-1A1F-4B8F-9DA5-863A7795AA75}">
      <dgm:prSet phldrT="[Texto]" custT="1"/>
      <dgm:spPr/>
      <dgm:t>
        <a:bodyPr/>
        <a:lstStyle/>
        <a:p>
          <a:pPr algn="just"/>
          <a:r>
            <a:rPr lang="es-ES" sz="1200" b="1" dirty="0" smtClean="0"/>
            <a:t>CCT Nº 2991 – Ministerio de Producción y Turismo – Ministerio de Energía, Servicios Públicos y Recursos Naturales  - </a:t>
          </a:r>
          <a:r>
            <a:rPr lang="es-ES" sz="1200" b="1" dirty="0" err="1" smtClean="0"/>
            <a:t>convencionados</a:t>
          </a:r>
          <a:r>
            <a:rPr lang="es-ES" sz="1200" b="1" dirty="0" smtClean="0"/>
            <a:t> de COPADE y Ministerio de Seguridad Trabajo y Ambiente.</a:t>
          </a:r>
          <a:endParaRPr lang="es-ES" sz="1200" b="1" dirty="0"/>
        </a:p>
      </dgm:t>
    </dgm:pt>
    <dgm:pt modelId="{D3A3495E-557A-40D9-8F5A-A5E60BEEC508}" type="parTrans" cxnId="{D37147C9-02AE-49FF-9070-4EE675FE85AF}">
      <dgm:prSet/>
      <dgm:spPr/>
      <dgm:t>
        <a:bodyPr/>
        <a:lstStyle/>
        <a:p>
          <a:endParaRPr lang="es-ES"/>
        </a:p>
      </dgm:t>
    </dgm:pt>
    <dgm:pt modelId="{344457B2-A8AA-4119-B025-2AA47B0A587F}" type="sibTrans" cxnId="{D37147C9-02AE-49FF-9070-4EE675FE85AF}">
      <dgm:prSet/>
      <dgm:spPr/>
      <dgm:t>
        <a:bodyPr/>
        <a:lstStyle/>
        <a:p>
          <a:endParaRPr lang="es-ES"/>
        </a:p>
      </dgm:t>
    </dgm:pt>
    <dgm:pt modelId="{3CC4CC57-3677-45CD-9231-836F80BB8535}">
      <dgm:prSet phldrT="[Texto]" custT="1"/>
      <dgm:spPr/>
      <dgm:t>
        <a:bodyPr/>
        <a:lstStyle/>
        <a:p>
          <a:pPr algn="just"/>
          <a:r>
            <a:rPr lang="es-ES" sz="1200" b="1" dirty="0" smtClean="0"/>
            <a:t>CCT Nº 3046 – Dirección Provincial del Registros Civil y  Capacidad de las Personas.</a:t>
          </a:r>
          <a:endParaRPr lang="es-ES" sz="1200" b="1" dirty="0"/>
        </a:p>
      </dgm:t>
    </dgm:pt>
    <dgm:pt modelId="{E2C1F23A-2FEF-4B6D-AFEC-8414A3FEF5B9}" type="parTrans" cxnId="{AD9334A4-500C-4020-B49A-7C265F7C1F15}">
      <dgm:prSet/>
      <dgm:spPr/>
      <dgm:t>
        <a:bodyPr/>
        <a:lstStyle/>
        <a:p>
          <a:endParaRPr lang="es-ES"/>
        </a:p>
      </dgm:t>
    </dgm:pt>
    <dgm:pt modelId="{4602A63A-5DAA-4264-8548-47C0F78600D6}" type="sibTrans" cxnId="{AD9334A4-500C-4020-B49A-7C265F7C1F15}">
      <dgm:prSet/>
      <dgm:spPr/>
      <dgm:t>
        <a:bodyPr/>
        <a:lstStyle/>
        <a:p>
          <a:endParaRPr lang="es-ES"/>
        </a:p>
      </dgm:t>
    </dgm:pt>
    <dgm:pt modelId="{EDA996A4-07E9-4CDC-AC44-A8A71D7FE269}">
      <dgm:prSet phldrT="[Texto]" custT="1"/>
      <dgm:spPr/>
      <dgm:t>
        <a:bodyPr/>
        <a:lstStyle/>
        <a:p>
          <a:pPr algn="just"/>
          <a:r>
            <a:rPr lang="es-ES" sz="1200" b="1" dirty="0" smtClean="0"/>
            <a:t>Subsecretaría de Salud.</a:t>
          </a:r>
          <a:endParaRPr lang="es-ES" sz="1200" b="1" dirty="0"/>
        </a:p>
      </dgm:t>
    </dgm:pt>
    <dgm:pt modelId="{EEF7932A-62A7-47A6-B3F3-250769D99B91}" type="parTrans" cxnId="{9020070A-517B-4063-8C44-34A435DA69A6}">
      <dgm:prSet/>
      <dgm:spPr/>
      <dgm:t>
        <a:bodyPr/>
        <a:lstStyle/>
        <a:p>
          <a:endParaRPr lang="es-ES"/>
        </a:p>
      </dgm:t>
    </dgm:pt>
    <dgm:pt modelId="{F33DFFEB-F792-44CA-A098-9D3681B0B511}" type="sibTrans" cxnId="{9020070A-517B-4063-8C44-34A435DA69A6}">
      <dgm:prSet/>
      <dgm:spPr/>
      <dgm:t>
        <a:bodyPr/>
        <a:lstStyle/>
        <a:p>
          <a:endParaRPr lang="es-ES"/>
        </a:p>
      </dgm:t>
    </dgm:pt>
    <dgm:pt modelId="{697C3BEA-F995-41D6-B585-F74610519710}" type="pres">
      <dgm:prSet presAssocID="{03603496-B719-465E-84DC-6356DDD45A18}" presName="Name0" presStyleCnt="0">
        <dgm:presLayoutVars>
          <dgm:dir/>
          <dgm:animLvl val="lvl"/>
          <dgm:resizeHandles val="exact"/>
        </dgm:presLayoutVars>
      </dgm:prSet>
      <dgm:spPr/>
      <dgm:t>
        <a:bodyPr/>
        <a:lstStyle/>
        <a:p>
          <a:endParaRPr lang="es-ES"/>
        </a:p>
      </dgm:t>
    </dgm:pt>
    <dgm:pt modelId="{DE249114-8B68-4CC0-AF44-CA898BC7CDAF}" type="pres">
      <dgm:prSet presAssocID="{C53EEDBE-2064-4A32-810E-36ED64507BB4}" presName="linNode" presStyleCnt="0"/>
      <dgm:spPr/>
    </dgm:pt>
    <dgm:pt modelId="{2D8C7EE9-F946-4878-AFCA-E594BFF0FC42}" type="pres">
      <dgm:prSet presAssocID="{C53EEDBE-2064-4A32-810E-36ED64507BB4}" presName="parentText" presStyleLbl="node1" presStyleIdx="0" presStyleCnt="1" custScaleX="48722" custLinFactNeighborX="-10284">
        <dgm:presLayoutVars>
          <dgm:chMax val="1"/>
          <dgm:bulletEnabled val="1"/>
        </dgm:presLayoutVars>
      </dgm:prSet>
      <dgm:spPr/>
      <dgm:t>
        <a:bodyPr/>
        <a:lstStyle/>
        <a:p>
          <a:endParaRPr lang="es-ES"/>
        </a:p>
      </dgm:t>
    </dgm:pt>
    <dgm:pt modelId="{156B0EF0-4C8F-4524-872A-93680242DAA0}" type="pres">
      <dgm:prSet presAssocID="{C53EEDBE-2064-4A32-810E-36ED64507BB4}" presName="descendantText" presStyleLbl="alignAccFollowNode1" presStyleIdx="0" presStyleCnt="1" custScaleX="122272" custScaleY="125122" custLinFactNeighborX="-83" custLinFactNeighborY="5865">
        <dgm:presLayoutVars>
          <dgm:bulletEnabled val="1"/>
        </dgm:presLayoutVars>
      </dgm:prSet>
      <dgm:spPr/>
      <dgm:t>
        <a:bodyPr/>
        <a:lstStyle/>
        <a:p>
          <a:endParaRPr lang="es-ES"/>
        </a:p>
      </dgm:t>
    </dgm:pt>
  </dgm:ptLst>
  <dgm:cxnLst>
    <dgm:cxn modelId="{5851BB67-C96D-41C0-BF4F-7F337B53B96D}" srcId="{C53EEDBE-2064-4A32-810E-36ED64507BB4}" destId="{F1A038E9-74D1-4EE6-AA88-0417AC3C295B}" srcOrd="13" destOrd="0" parTransId="{BCD62683-2DFC-408B-82DD-2D594C26E51C}" sibTransId="{369EDCA7-BA1B-40DF-96E9-5A55D9AA0798}"/>
    <dgm:cxn modelId="{2E701FB3-5683-4A7B-9E53-B841AA1E7477}" type="presOf" srcId="{8131CC08-2A48-487C-8AF9-EDD575ED22DA}" destId="{156B0EF0-4C8F-4524-872A-93680242DAA0}" srcOrd="0" destOrd="3" presId="urn:microsoft.com/office/officeart/2005/8/layout/vList5"/>
    <dgm:cxn modelId="{0202940D-8624-4EA8-A751-AC458A18E7CC}" srcId="{C53EEDBE-2064-4A32-810E-36ED64507BB4}" destId="{8F0B2155-BBE9-4D39-B8FD-0BE027588F10}" srcOrd="17" destOrd="0" parTransId="{812CBD9D-B204-44E2-930E-15DDBD896059}" sibTransId="{29187CF1-A928-4704-B875-0C1CA94AFA86}"/>
    <dgm:cxn modelId="{CAA5E5CC-0C5B-4B2A-B68D-7C5C6D39542C}" type="presOf" srcId="{7E228388-E012-419F-8725-7A72CB2E536E}" destId="{156B0EF0-4C8F-4524-872A-93680242DAA0}" srcOrd="0" destOrd="12" presId="urn:microsoft.com/office/officeart/2005/8/layout/vList5"/>
    <dgm:cxn modelId="{B8085EC8-1CD2-4D52-B44C-666B56DE5CD9}" type="presOf" srcId="{1269FCFB-AC2E-4E26-A2AD-697C31D200E3}" destId="{156B0EF0-4C8F-4524-872A-93680242DAA0}" srcOrd="0" destOrd="0" presId="urn:microsoft.com/office/officeart/2005/8/layout/vList5"/>
    <dgm:cxn modelId="{63F43BF5-A031-46D2-A36E-AE332F20C7DC}" srcId="{C53EEDBE-2064-4A32-810E-36ED64507BB4}" destId="{D1BC0D21-E247-457D-AB47-83042804971A}" srcOrd="5" destOrd="0" parTransId="{6EC90991-9706-47A3-9F4F-4415760397E1}" sibTransId="{135A5356-7010-4E4A-B863-8523A7150AD0}"/>
    <dgm:cxn modelId="{67C135B0-3627-4CEB-BB12-4E22C7820697}" type="presOf" srcId="{EDA996A4-07E9-4CDC-AC44-A8A71D7FE269}" destId="{156B0EF0-4C8F-4524-872A-93680242DAA0}" srcOrd="0" destOrd="2" presId="urn:microsoft.com/office/officeart/2005/8/layout/vList5"/>
    <dgm:cxn modelId="{7C707DA9-5F14-4B02-9FCD-7538F1B59582}" type="presOf" srcId="{40F3A9A6-9901-4735-B5FC-1F63791C5CD0}" destId="{156B0EF0-4C8F-4524-872A-93680242DAA0}" srcOrd="0" destOrd="7" presId="urn:microsoft.com/office/officeart/2005/8/layout/vList5"/>
    <dgm:cxn modelId="{D1B7EF7A-46D0-4E9E-944A-1D9CBEFDFAAA}" srcId="{C53EEDBE-2064-4A32-810E-36ED64507BB4}" destId="{05DAC996-EEA9-45F8-BE99-E50CFA5427D8}" srcOrd="16" destOrd="0" parTransId="{D2A94534-CC52-48E9-9C27-24BC6A9D3B6D}" sibTransId="{7B1C1A3B-59C9-485D-9CC3-A1BC81A2DBDC}"/>
    <dgm:cxn modelId="{D37147C9-02AE-49FF-9070-4EE675FE85AF}" srcId="{C53EEDBE-2064-4A32-810E-36ED64507BB4}" destId="{C62AEDA7-1A1F-4B8F-9DA5-863A7795AA75}" srcOrd="14" destOrd="0" parTransId="{D3A3495E-557A-40D9-8F5A-A5E60BEEC508}" sibTransId="{344457B2-A8AA-4119-B025-2AA47B0A587F}"/>
    <dgm:cxn modelId="{CF1D7180-5604-4DFC-A488-524BEF8F6E22}" type="presOf" srcId="{CF74F8F7-A475-4896-807C-4A00BD5031E7}" destId="{156B0EF0-4C8F-4524-872A-93680242DAA0}" srcOrd="0" destOrd="4" presId="urn:microsoft.com/office/officeart/2005/8/layout/vList5"/>
    <dgm:cxn modelId="{9020070A-517B-4063-8C44-34A435DA69A6}" srcId="{C53EEDBE-2064-4A32-810E-36ED64507BB4}" destId="{EDA996A4-07E9-4CDC-AC44-A8A71D7FE269}" srcOrd="2" destOrd="0" parTransId="{EEF7932A-62A7-47A6-B3F3-250769D99B91}" sibTransId="{F33DFFEB-F792-44CA-A098-9D3681B0B511}"/>
    <dgm:cxn modelId="{3E2BEF23-6A38-4022-B150-3DF136362F4C}" srcId="{C53EEDBE-2064-4A32-810E-36ED64507BB4}" destId="{63B5E502-2257-4A7D-AA0F-43C74137CAA3}" srcOrd="10" destOrd="0" parTransId="{CA7497CD-26B7-46A2-BA59-FDC9115AB03F}" sibTransId="{98DF3F26-23B3-450B-BA5F-29FD65DD345B}"/>
    <dgm:cxn modelId="{F3372628-1531-4D36-9DA1-986D1EE99146}" srcId="{C53EEDBE-2064-4A32-810E-36ED64507BB4}" destId="{8131CC08-2A48-487C-8AF9-EDD575ED22DA}" srcOrd="3" destOrd="0" parTransId="{118D41CA-D517-433B-910E-9206A423CD20}" sibTransId="{7C6635D2-2055-482D-A06F-7E5279D28662}"/>
    <dgm:cxn modelId="{E437F043-E18E-443B-8C0B-54E9B1C6C0B8}" srcId="{C53EEDBE-2064-4A32-810E-36ED64507BB4}" destId="{FD80C2D5-D884-4C6F-8789-B742BA60A4EC}" srcOrd="8" destOrd="0" parTransId="{2E7858F6-DE36-44DF-93A8-CEEAB72542B4}" sibTransId="{964FBC67-776A-4FF9-8F51-9B48EDA85C40}"/>
    <dgm:cxn modelId="{62E2E929-4CA8-4082-9A1D-526E741D274E}" srcId="{C53EEDBE-2064-4A32-810E-36ED64507BB4}" destId="{7E228388-E012-419F-8725-7A72CB2E536E}" srcOrd="12" destOrd="0" parTransId="{517D5125-B99B-486E-BB89-F2EB494BAC3F}" sibTransId="{61E80875-F5D6-432C-A886-5F66BE8CE57F}"/>
    <dgm:cxn modelId="{983E7416-7BF9-4259-9FEE-3E7D4BCDF664}" type="presOf" srcId="{3055394A-D9EE-4509-AE9B-7327B6BF4AE7}" destId="{156B0EF0-4C8F-4524-872A-93680242DAA0}" srcOrd="0" destOrd="6" presId="urn:microsoft.com/office/officeart/2005/8/layout/vList5"/>
    <dgm:cxn modelId="{CC694C58-9435-445C-B4F4-B693C60170B5}" srcId="{03603496-B719-465E-84DC-6356DDD45A18}" destId="{C53EEDBE-2064-4A32-810E-36ED64507BB4}" srcOrd="0" destOrd="0" parTransId="{8820D2C0-9E7C-4F09-A18F-784CFD47CF5F}" sibTransId="{541D7132-2579-418D-AF7E-A01BA4C8D64B}"/>
    <dgm:cxn modelId="{B070A3C5-48F7-48D8-8CBA-D839F5807978}" type="presOf" srcId="{C62AEDA7-1A1F-4B8F-9DA5-863A7795AA75}" destId="{156B0EF0-4C8F-4524-872A-93680242DAA0}" srcOrd="0" destOrd="14" presId="urn:microsoft.com/office/officeart/2005/8/layout/vList5"/>
    <dgm:cxn modelId="{5BBAE4BF-91DD-4CCD-AF2F-4E407299DC57}" type="presOf" srcId="{F1A038E9-74D1-4EE6-AA88-0417AC3C295B}" destId="{156B0EF0-4C8F-4524-872A-93680242DAA0}" srcOrd="0" destOrd="13" presId="urn:microsoft.com/office/officeart/2005/8/layout/vList5"/>
    <dgm:cxn modelId="{CEA77F49-01B8-47A3-B108-AA4A79F53B78}" srcId="{C53EEDBE-2064-4A32-810E-36ED64507BB4}" destId="{1269FCFB-AC2E-4E26-A2AD-697C31D200E3}" srcOrd="0" destOrd="0" parTransId="{9C9F8FE8-55FC-4B09-ABED-C9144D5BAAEE}" sibTransId="{FBF87B34-51FE-4460-817D-D0237A31E391}"/>
    <dgm:cxn modelId="{AFC77817-9490-4140-AA0F-0181BA93CCA8}" type="presOf" srcId="{CFBF8274-1B9F-4A17-92BD-608FED64BC0E}" destId="{156B0EF0-4C8F-4524-872A-93680242DAA0}" srcOrd="0" destOrd="11" presId="urn:microsoft.com/office/officeart/2005/8/layout/vList5"/>
    <dgm:cxn modelId="{03DC2CCF-30C5-4DA1-A04E-4E250CF78D12}" type="presOf" srcId="{3CC4CC57-3677-45CD-9231-836F80BB8535}" destId="{156B0EF0-4C8F-4524-872A-93680242DAA0}" srcOrd="0" destOrd="15" presId="urn:microsoft.com/office/officeart/2005/8/layout/vList5"/>
    <dgm:cxn modelId="{7669CB9F-38FF-410F-9967-D63421056E60}" type="presOf" srcId="{C53EEDBE-2064-4A32-810E-36ED64507BB4}" destId="{2D8C7EE9-F946-4878-AFCA-E594BFF0FC42}" srcOrd="0" destOrd="0" presId="urn:microsoft.com/office/officeart/2005/8/layout/vList5"/>
    <dgm:cxn modelId="{B095F99A-60D7-4D62-A30C-7AB3CA8BCF9F}" srcId="{C53EEDBE-2064-4A32-810E-36ED64507BB4}" destId="{40F3A9A6-9901-4735-B5FC-1F63791C5CD0}" srcOrd="7" destOrd="0" parTransId="{C423D301-E22B-49D3-A268-FCF06DE4197E}" sibTransId="{3F1D254D-CE29-4BD8-89C5-9F9B9AC4F7BD}"/>
    <dgm:cxn modelId="{F8AA5A0A-616D-46C0-9A53-15AD335107A3}" type="presOf" srcId="{FD80C2D5-D884-4C6F-8789-B742BA60A4EC}" destId="{156B0EF0-4C8F-4524-872A-93680242DAA0}" srcOrd="0" destOrd="8" presId="urn:microsoft.com/office/officeart/2005/8/layout/vList5"/>
    <dgm:cxn modelId="{746780A3-D2B3-48D2-BBFE-BE4E91D976BD}" type="presOf" srcId="{8F0B2155-BBE9-4D39-B8FD-0BE027588F10}" destId="{156B0EF0-4C8F-4524-872A-93680242DAA0}" srcOrd="0" destOrd="17" presId="urn:microsoft.com/office/officeart/2005/8/layout/vList5"/>
    <dgm:cxn modelId="{AD9334A4-500C-4020-B49A-7C265F7C1F15}" srcId="{C53EEDBE-2064-4A32-810E-36ED64507BB4}" destId="{3CC4CC57-3677-45CD-9231-836F80BB8535}" srcOrd="15" destOrd="0" parTransId="{E2C1F23A-2FEF-4B6D-AFEC-8414A3FEF5B9}" sibTransId="{4602A63A-5DAA-4264-8548-47C0F78600D6}"/>
    <dgm:cxn modelId="{36EC44E0-F39C-49D1-8F51-5F1B628E7A90}" srcId="{C53EEDBE-2064-4A32-810E-36ED64507BB4}" destId="{CFBF8274-1B9F-4A17-92BD-608FED64BC0E}" srcOrd="11" destOrd="0" parTransId="{2F9DB130-F036-483F-82A1-6623102C4EAD}" sibTransId="{39638292-9FC7-4DF3-B096-8706B2416516}"/>
    <dgm:cxn modelId="{B50FDBD2-176C-42E6-AA9D-B8F006BBFB68}" srcId="{C53EEDBE-2064-4A32-810E-36ED64507BB4}" destId="{CF74F8F7-A475-4896-807C-4A00BD5031E7}" srcOrd="4" destOrd="0" parTransId="{168B6A2D-3034-4713-B0B6-4619B85C65A4}" sibTransId="{DB424A8A-1729-4FDD-A61C-F5F38356DB66}"/>
    <dgm:cxn modelId="{E046F82E-AA50-413F-AD83-E9BCB686FD8E}" type="presOf" srcId="{89C3B2E0-FE04-4DD3-A8A3-A2E1BDA5F00D}" destId="{156B0EF0-4C8F-4524-872A-93680242DAA0}" srcOrd="0" destOrd="1" presId="urn:microsoft.com/office/officeart/2005/8/layout/vList5"/>
    <dgm:cxn modelId="{BBE467E7-C8B4-4F05-B4CB-4E1F4EEC546D}" srcId="{C53EEDBE-2064-4A32-810E-36ED64507BB4}" destId="{3055394A-D9EE-4509-AE9B-7327B6BF4AE7}" srcOrd="6" destOrd="0" parTransId="{D0EB83F7-8818-4CD1-9132-F3CEFBFDFB52}" sibTransId="{63B5C890-547D-4DD6-9C74-CF544F56A538}"/>
    <dgm:cxn modelId="{BFE331E9-BCDF-47BF-91CF-2AE5208D79E6}" srcId="{C53EEDBE-2064-4A32-810E-36ED64507BB4}" destId="{CEE5C489-66E4-4C47-9C31-A83972B1ADF0}" srcOrd="9" destOrd="0" parTransId="{4E147B4B-9942-4BA4-8FB6-BA20F1BBDFD5}" sibTransId="{7E0FFFD6-6BD0-4BF6-828C-C562CC9A2D08}"/>
    <dgm:cxn modelId="{FC123B08-8502-4314-B254-94EDC20F637B}" type="presOf" srcId="{05DAC996-EEA9-45F8-BE99-E50CFA5427D8}" destId="{156B0EF0-4C8F-4524-872A-93680242DAA0}" srcOrd="0" destOrd="16" presId="urn:microsoft.com/office/officeart/2005/8/layout/vList5"/>
    <dgm:cxn modelId="{E2981DC7-63A6-40F1-94B2-F697CE41A5FE}" type="presOf" srcId="{03603496-B719-465E-84DC-6356DDD45A18}" destId="{697C3BEA-F995-41D6-B585-F74610519710}" srcOrd="0" destOrd="0" presId="urn:microsoft.com/office/officeart/2005/8/layout/vList5"/>
    <dgm:cxn modelId="{620CA863-5829-40FE-8474-77BD48BE9D42}" type="presOf" srcId="{63B5E502-2257-4A7D-AA0F-43C74137CAA3}" destId="{156B0EF0-4C8F-4524-872A-93680242DAA0}" srcOrd="0" destOrd="10" presId="urn:microsoft.com/office/officeart/2005/8/layout/vList5"/>
    <dgm:cxn modelId="{D1BC63E9-5DD8-4364-8408-5EF34BA793A0}" type="presOf" srcId="{CEE5C489-66E4-4C47-9C31-A83972B1ADF0}" destId="{156B0EF0-4C8F-4524-872A-93680242DAA0}" srcOrd="0" destOrd="9" presId="urn:microsoft.com/office/officeart/2005/8/layout/vList5"/>
    <dgm:cxn modelId="{282261ED-7E98-4524-9D99-C429DA4B7691}" srcId="{C53EEDBE-2064-4A32-810E-36ED64507BB4}" destId="{89C3B2E0-FE04-4DD3-A8A3-A2E1BDA5F00D}" srcOrd="1" destOrd="0" parTransId="{F1312A93-F69B-449A-B671-B1A3419C7941}" sibTransId="{CBFC3701-DB11-480D-BE7A-3A88978302AB}"/>
    <dgm:cxn modelId="{11271DD3-3250-4CE6-924E-E1836537A755}" type="presOf" srcId="{D1BC0D21-E247-457D-AB47-83042804971A}" destId="{156B0EF0-4C8F-4524-872A-93680242DAA0}" srcOrd="0" destOrd="5" presId="urn:microsoft.com/office/officeart/2005/8/layout/vList5"/>
    <dgm:cxn modelId="{6AFCD3E9-B5EB-4049-ADA3-BF27E75DBD00}" type="presParOf" srcId="{697C3BEA-F995-41D6-B585-F74610519710}" destId="{DE249114-8B68-4CC0-AF44-CA898BC7CDAF}" srcOrd="0" destOrd="0" presId="urn:microsoft.com/office/officeart/2005/8/layout/vList5"/>
    <dgm:cxn modelId="{CC6ED2FF-93B9-452D-95B0-CE551B0D4796}" type="presParOf" srcId="{DE249114-8B68-4CC0-AF44-CA898BC7CDAF}" destId="{2D8C7EE9-F946-4878-AFCA-E594BFF0FC42}" srcOrd="0" destOrd="0" presId="urn:microsoft.com/office/officeart/2005/8/layout/vList5"/>
    <dgm:cxn modelId="{0554B1C8-1944-46AC-A248-008D59690BFA}" type="presParOf" srcId="{DE249114-8B68-4CC0-AF44-CA898BC7CDAF}" destId="{156B0EF0-4C8F-4524-872A-93680242DAA0}"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3603496-B719-465E-84DC-6356DDD45A18}"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s-ES"/>
        </a:p>
      </dgm:t>
    </dgm:pt>
    <dgm:pt modelId="{368F82BA-82CB-46C4-B458-696CCABFF601}">
      <dgm:prSet phldrT="[Texto]" custT="1"/>
      <dgm:spPr/>
      <dgm:t>
        <a:bodyPr/>
        <a:lstStyle/>
        <a:p>
          <a:r>
            <a:rPr lang="es-ES" sz="1600" b="1" dirty="0" smtClean="0"/>
            <a:t>Decreto Nº 572/17</a:t>
          </a:r>
        </a:p>
        <a:p>
          <a:r>
            <a:rPr lang="es-ES" sz="1200" dirty="0" smtClean="0"/>
            <a:t>Modificado por </a:t>
          </a:r>
        </a:p>
        <a:p>
          <a:r>
            <a:rPr lang="es-ES" sz="1600" b="1" dirty="0" smtClean="0"/>
            <a:t>Decreto Nº 618/17</a:t>
          </a:r>
          <a:endParaRPr lang="es-ES" sz="1600" b="1" dirty="0"/>
        </a:p>
      </dgm:t>
    </dgm:pt>
    <dgm:pt modelId="{AAA245A5-0A93-4ED8-BFD0-A81673117A4B}" type="parTrans" cxnId="{785C2D27-DB68-4CE3-8FA0-C132D5ECE2A9}">
      <dgm:prSet/>
      <dgm:spPr/>
      <dgm:t>
        <a:bodyPr/>
        <a:lstStyle/>
        <a:p>
          <a:endParaRPr lang="es-ES"/>
        </a:p>
      </dgm:t>
    </dgm:pt>
    <dgm:pt modelId="{EB6CF547-44D1-4822-A99D-47819B2044DF}" type="sibTrans" cxnId="{785C2D27-DB68-4CE3-8FA0-C132D5ECE2A9}">
      <dgm:prSet/>
      <dgm:spPr/>
      <dgm:t>
        <a:bodyPr/>
        <a:lstStyle/>
        <a:p>
          <a:endParaRPr lang="es-ES"/>
        </a:p>
      </dgm:t>
    </dgm:pt>
    <dgm:pt modelId="{476736B4-3865-439C-AA43-D27A45562ED3}">
      <dgm:prSet phldrT="[Texto]" custT="1"/>
      <dgm:spPr/>
      <dgm:t>
        <a:bodyPr/>
        <a:lstStyle/>
        <a:p>
          <a:r>
            <a:rPr lang="es-ES" sz="2000" b="1" dirty="0" smtClean="0"/>
            <a:t>Escalafón Docente</a:t>
          </a:r>
          <a:endParaRPr lang="es-ES" sz="2000" b="1" dirty="0"/>
        </a:p>
      </dgm:t>
    </dgm:pt>
    <dgm:pt modelId="{5E842416-60D4-4A9D-A4C7-6537A33827C7}" type="parTrans" cxnId="{AEF0E6D6-5DF8-46C6-86CB-A476B54C1AB4}">
      <dgm:prSet/>
      <dgm:spPr/>
      <dgm:t>
        <a:bodyPr/>
        <a:lstStyle/>
        <a:p>
          <a:endParaRPr lang="es-ES"/>
        </a:p>
      </dgm:t>
    </dgm:pt>
    <dgm:pt modelId="{0B84B38C-B239-4554-9CB8-BACEBC9334F6}" type="sibTrans" cxnId="{AEF0E6D6-5DF8-46C6-86CB-A476B54C1AB4}">
      <dgm:prSet/>
      <dgm:spPr/>
      <dgm:t>
        <a:bodyPr/>
        <a:lstStyle/>
        <a:p>
          <a:endParaRPr lang="es-ES"/>
        </a:p>
      </dgm:t>
    </dgm:pt>
    <dgm:pt modelId="{6BCA389C-CF48-4A9F-8686-C1E362078AC4}">
      <dgm:prSet phldrT="[Texto]" custT="1"/>
      <dgm:spPr/>
      <dgm:t>
        <a:bodyPr/>
        <a:lstStyle/>
        <a:p>
          <a:r>
            <a:rPr lang="es-ES" sz="1800" b="1" dirty="0" smtClean="0"/>
            <a:t>Decreto Nº 575/17</a:t>
          </a:r>
        </a:p>
        <a:p>
          <a:r>
            <a:rPr lang="es-ES" sz="1200" dirty="0" smtClean="0"/>
            <a:t>Modificado por </a:t>
          </a:r>
        </a:p>
        <a:p>
          <a:r>
            <a:rPr lang="es-ES" sz="1800" b="1" dirty="0" smtClean="0"/>
            <a:t>Decreto Nº 620/17</a:t>
          </a:r>
          <a:endParaRPr lang="es-ES" sz="1800" b="1" dirty="0"/>
        </a:p>
      </dgm:t>
    </dgm:pt>
    <dgm:pt modelId="{26D9DFCC-0C92-4A30-BCB2-3C8AA1A1EB6A}" type="parTrans" cxnId="{49577A5E-2745-47F2-BC9F-8DB686ED115E}">
      <dgm:prSet/>
      <dgm:spPr/>
      <dgm:t>
        <a:bodyPr/>
        <a:lstStyle/>
        <a:p>
          <a:endParaRPr lang="es-ES"/>
        </a:p>
      </dgm:t>
    </dgm:pt>
    <dgm:pt modelId="{5574AB8F-0726-441F-BCD1-A07FFB9D115B}" type="sibTrans" cxnId="{49577A5E-2745-47F2-BC9F-8DB686ED115E}">
      <dgm:prSet/>
      <dgm:spPr/>
      <dgm:t>
        <a:bodyPr/>
        <a:lstStyle/>
        <a:p>
          <a:endParaRPr lang="es-ES"/>
        </a:p>
      </dgm:t>
    </dgm:pt>
    <dgm:pt modelId="{D45F6D3B-5F51-49AC-A549-041882B69288}">
      <dgm:prSet phldrT="[Texto]" custT="1"/>
      <dgm:spPr/>
      <dgm:t>
        <a:bodyPr/>
        <a:lstStyle/>
        <a:p>
          <a:r>
            <a:rPr lang="es-ES" sz="2000" b="1" dirty="0" smtClean="0"/>
            <a:t>Escalafón Policial</a:t>
          </a:r>
          <a:endParaRPr lang="es-ES" sz="2000" b="1" dirty="0"/>
        </a:p>
      </dgm:t>
    </dgm:pt>
    <dgm:pt modelId="{49388833-7681-414E-8676-7B0C557702E4}" type="parTrans" cxnId="{D500A760-6BE2-4FA6-ACE1-D18B4D72DA50}">
      <dgm:prSet/>
      <dgm:spPr/>
      <dgm:t>
        <a:bodyPr/>
        <a:lstStyle/>
        <a:p>
          <a:endParaRPr lang="es-ES"/>
        </a:p>
      </dgm:t>
    </dgm:pt>
    <dgm:pt modelId="{F87E881A-30D8-48B1-8F08-4CA6C77BC70E}" type="sibTrans" cxnId="{D500A760-6BE2-4FA6-ACE1-D18B4D72DA50}">
      <dgm:prSet/>
      <dgm:spPr/>
      <dgm:t>
        <a:bodyPr/>
        <a:lstStyle/>
        <a:p>
          <a:endParaRPr lang="es-ES"/>
        </a:p>
      </dgm:t>
    </dgm:pt>
    <dgm:pt modelId="{697C3BEA-F995-41D6-B585-F74610519710}" type="pres">
      <dgm:prSet presAssocID="{03603496-B719-465E-84DC-6356DDD45A18}" presName="Name0" presStyleCnt="0">
        <dgm:presLayoutVars>
          <dgm:dir/>
          <dgm:animLvl val="lvl"/>
          <dgm:resizeHandles val="exact"/>
        </dgm:presLayoutVars>
      </dgm:prSet>
      <dgm:spPr/>
      <dgm:t>
        <a:bodyPr/>
        <a:lstStyle/>
        <a:p>
          <a:endParaRPr lang="es-ES"/>
        </a:p>
      </dgm:t>
    </dgm:pt>
    <dgm:pt modelId="{02B6AEFE-81D1-4F93-946D-AF9753CA9E04}" type="pres">
      <dgm:prSet presAssocID="{368F82BA-82CB-46C4-B458-696CCABFF601}" presName="linNode" presStyleCnt="0"/>
      <dgm:spPr/>
    </dgm:pt>
    <dgm:pt modelId="{26156CBE-461B-4850-9759-E2CDFB915ED4}" type="pres">
      <dgm:prSet presAssocID="{368F82BA-82CB-46C4-B458-696CCABFF601}" presName="parentText" presStyleLbl="node1" presStyleIdx="0" presStyleCnt="2">
        <dgm:presLayoutVars>
          <dgm:chMax val="1"/>
          <dgm:bulletEnabled val="1"/>
        </dgm:presLayoutVars>
      </dgm:prSet>
      <dgm:spPr/>
      <dgm:t>
        <a:bodyPr/>
        <a:lstStyle/>
        <a:p>
          <a:endParaRPr lang="es-ES"/>
        </a:p>
      </dgm:t>
    </dgm:pt>
    <dgm:pt modelId="{CE6C146D-6481-49A3-B523-446956C67062}" type="pres">
      <dgm:prSet presAssocID="{368F82BA-82CB-46C4-B458-696CCABFF601}" presName="descendantText" presStyleLbl="alignAccFollowNode1" presStyleIdx="0" presStyleCnt="2">
        <dgm:presLayoutVars>
          <dgm:bulletEnabled val="1"/>
        </dgm:presLayoutVars>
      </dgm:prSet>
      <dgm:spPr/>
      <dgm:t>
        <a:bodyPr/>
        <a:lstStyle/>
        <a:p>
          <a:endParaRPr lang="es-ES"/>
        </a:p>
      </dgm:t>
    </dgm:pt>
    <dgm:pt modelId="{BEEFC4C2-5225-4C31-817A-C9248ABA82D2}" type="pres">
      <dgm:prSet presAssocID="{EB6CF547-44D1-4822-A99D-47819B2044DF}" presName="sp" presStyleCnt="0"/>
      <dgm:spPr/>
    </dgm:pt>
    <dgm:pt modelId="{3B4807AC-D230-4CBC-AA0D-FAF8EA7EB7C7}" type="pres">
      <dgm:prSet presAssocID="{6BCA389C-CF48-4A9F-8686-C1E362078AC4}" presName="linNode" presStyleCnt="0"/>
      <dgm:spPr/>
    </dgm:pt>
    <dgm:pt modelId="{0045555A-1027-4B14-8C6E-953226B80B59}" type="pres">
      <dgm:prSet presAssocID="{6BCA389C-CF48-4A9F-8686-C1E362078AC4}" presName="parentText" presStyleLbl="node1" presStyleIdx="1" presStyleCnt="2">
        <dgm:presLayoutVars>
          <dgm:chMax val="1"/>
          <dgm:bulletEnabled val="1"/>
        </dgm:presLayoutVars>
      </dgm:prSet>
      <dgm:spPr/>
      <dgm:t>
        <a:bodyPr/>
        <a:lstStyle/>
        <a:p>
          <a:endParaRPr lang="es-ES"/>
        </a:p>
      </dgm:t>
    </dgm:pt>
    <dgm:pt modelId="{5E36D520-352C-4BE2-BB76-41F244D4B7E6}" type="pres">
      <dgm:prSet presAssocID="{6BCA389C-CF48-4A9F-8686-C1E362078AC4}" presName="descendantText" presStyleLbl="alignAccFollowNode1" presStyleIdx="1" presStyleCnt="2">
        <dgm:presLayoutVars>
          <dgm:bulletEnabled val="1"/>
        </dgm:presLayoutVars>
      </dgm:prSet>
      <dgm:spPr/>
      <dgm:t>
        <a:bodyPr/>
        <a:lstStyle/>
        <a:p>
          <a:endParaRPr lang="es-ES"/>
        </a:p>
      </dgm:t>
    </dgm:pt>
  </dgm:ptLst>
  <dgm:cxnLst>
    <dgm:cxn modelId="{D500A760-6BE2-4FA6-ACE1-D18B4D72DA50}" srcId="{6BCA389C-CF48-4A9F-8686-C1E362078AC4}" destId="{D45F6D3B-5F51-49AC-A549-041882B69288}" srcOrd="0" destOrd="0" parTransId="{49388833-7681-414E-8676-7B0C557702E4}" sibTransId="{F87E881A-30D8-48B1-8F08-4CA6C77BC70E}"/>
    <dgm:cxn modelId="{4413F772-060B-4FA2-8104-AD322E641A09}" type="presOf" srcId="{476736B4-3865-439C-AA43-D27A45562ED3}" destId="{CE6C146D-6481-49A3-B523-446956C67062}" srcOrd="0" destOrd="0" presId="urn:microsoft.com/office/officeart/2005/8/layout/vList5"/>
    <dgm:cxn modelId="{785C2D27-DB68-4CE3-8FA0-C132D5ECE2A9}" srcId="{03603496-B719-465E-84DC-6356DDD45A18}" destId="{368F82BA-82CB-46C4-B458-696CCABFF601}" srcOrd="0" destOrd="0" parTransId="{AAA245A5-0A93-4ED8-BFD0-A81673117A4B}" sibTransId="{EB6CF547-44D1-4822-A99D-47819B2044DF}"/>
    <dgm:cxn modelId="{AEF0E6D6-5DF8-46C6-86CB-A476B54C1AB4}" srcId="{368F82BA-82CB-46C4-B458-696CCABFF601}" destId="{476736B4-3865-439C-AA43-D27A45562ED3}" srcOrd="0" destOrd="0" parTransId="{5E842416-60D4-4A9D-A4C7-6537A33827C7}" sibTransId="{0B84B38C-B239-4554-9CB8-BACEBC9334F6}"/>
    <dgm:cxn modelId="{5918BD2E-B809-4FB4-970D-D156ADCEC3BB}" type="presOf" srcId="{6BCA389C-CF48-4A9F-8686-C1E362078AC4}" destId="{0045555A-1027-4B14-8C6E-953226B80B59}" srcOrd="0" destOrd="0" presId="urn:microsoft.com/office/officeart/2005/8/layout/vList5"/>
    <dgm:cxn modelId="{148BA560-7434-4815-906B-3E14D0F05AE7}" type="presOf" srcId="{D45F6D3B-5F51-49AC-A549-041882B69288}" destId="{5E36D520-352C-4BE2-BB76-41F244D4B7E6}" srcOrd="0" destOrd="0" presId="urn:microsoft.com/office/officeart/2005/8/layout/vList5"/>
    <dgm:cxn modelId="{AE9A5EB3-AA02-4C2B-90B2-51E4E9359C4C}" type="presOf" srcId="{03603496-B719-465E-84DC-6356DDD45A18}" destId="{697C3BEA-F995-41D6-B585-F74610519710}" srcOrd="0" destOrd="0" presId="urn:microsoft.com/office/officeart/2005/8/layout/vList5"/>
    <dgm:cxn modelId="{64511F7F-560F-4B8E-9A3D-B602300AA1E4}" type="presOf" srcId="{368F82BA-82CB-46C4-B458-696CCABFF601}" destId="{26156CBE-461B-4850-9759-E2CDFB915ED4}" srcOrd="0" destOrd="0" presId="urn:microsoft.com/office/officeart/2005/8/layout/vList5"/>
    <dgm:cxn modelId="{49577A5E-2745-47F2-BC9F-8DB686ED115E}" srcId="{03603496-B719-465E-84DC-6356DDD45A18}" destId="{6BCA389C-CF48-4A9F-8686-C1E362078AC4}" srcOrd="1" destOrd="0" parTransId="{26D9DFCC-0C92-4A30-BCB2-3C8AA1A1EB6A}" sibTransId="{5574AB8F-0726-441F-BCD1-A07FFB9D115B}"/>
    <dgm:cxn modelId="{E38C30E5-6984-47FE-A6E2-C7A7DB1844FF}" type="presParOf" srcId="{697C3BEA-F995-41D6-B585-F74610519710}" destId="{02B6AEFE-81D1-4F93-946D-AF9753CA9E04}" srcOrd="0" destOrd="0" presId="urn:microsoft.com/office/officeart/2005/8/layout/vList5"/>
    <dgm:cxn modelId="{9BF24090-26EB-490E-A664-4631B772DB9F}" type="presParOf" srcId="{02B6AEFE-81D1-4F93-946D-AF9753CA9E04}" destId="{26156CBE-461B-4850-9759-E2CDFB915ED4}" srcOrd="0" destOrd="0" presId="urn:microsoft.com/office/officeart/2005/8/layout/vList5"/>
    <dgm:cxn modelId="{FE4BC4AE-D484-4BAA-A3F0-A2E243F5863D}" type="presParOf" srcId="{02B6AEFE-81D1-4F93-946D-AF9753CA9E04}" destId="{CE6C146D-6481-49A3-B523-446956C67062}" srcOrd="1" destOrd="0" presId="urn:microsoft.com/office/officeart/2005/8/layout/vList5"/>
    <dgm:cxn modelId="{9017BC90-8ACF-4D3C-98B3-4FD706BE9B6A}" type="presParOf" srcId="{697C3BEA-F995-41D6-B585-F74610519710}" destId="{BEEFC4C2-5225-4C31-817A-C9248ABA82D2}" srcOrd="1" destOrd="0" presId="urn:microsoft.com/office/officeart/2005/8/layout/vList5"/>
    <dgm:cxn modelId="{083848FD-CC5F-409D-BB95-E65BDA14B870}" type="presParOf" srcId="{697C3BEA-F995-41D6-B585-F74610519710}" destId="{3B4807AC-D230-4CBC-AA0D-FAF8EA7EB7C7}" srcOrd="2" destOrd="0" presId="urn:microsoft.com/office/officeart/2005/8/layout/vList5"/>
    <dgm:cxn modelId="{3A5E48CD-60CE-4B6A-99BD-FE8D6F4A0A62}" type="presParOf" srcId="{3B4807AC-D230-4CBC-AA0D-FAF8EA7EB7C7}" destId="{0045555A-1027-4B14-8C6E-953226B80B59}" srcOrd="0" destOrd="0" presId="urn:microsoft.com/office/officeart/2005/8/layout/vList5"/>
    <dgm:cxn modelId="{EE52AFB3-A537-4102-B3C2-21503F06EFDE}" type="presParOf" srcId="{3B4807AC-D230-4CBC-AA0D-FAF8EA7EB7C7}" destId="{5E36D520-352C-4BE2-BB76-41F244D4B7E6}"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6B0EF0-4C8F-4524-872A-93680242DAA0}">
      <dsp:nvSpPr>
        <dsp:cNvPr id="0" name=""/>
        <dsp:cNvSpPr/>
      </dsp:nvSpPr>
      <dsp:spPr>
        <a:xfrm rot="5400000">
          <a:off x="2341693" y="-770061"/>
          <a:ext cx="4714900" cy="6255038"/>
        </a:xfrm>
        <a:prstGeom prst="round2SameRect">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endParaRPr lang="es-ES" sz="1200" kern="1200" dirty="0"/>
        </a:p>
        <a:p>
          <a:pPr marL="114300" lvl="1" indent="-114300" algn="just" defTabSz="533400">
            <a:lnSpc>
              <a:spcPct val="90000"/>
            </a:lnSpc>
            <a:spcBef>
              <a:spcPct val="0"/>
            </a:spcBef>
            <a:spcAft>
              <a:spcPct val="15000"/>
            </a:spcAft>
            <a:buChar char="••"/>
          </a:pPr>
          <a:r>
            <a:rPr lang="es-ES" sz="1200" b="1" kern="1200" dirty="0" smtClean="0"/>
            <a:t>Escalafón General.</a:t>
          </a:r>
          <a:endParaRPr lang="es-ES" sz="1200" b="1" kern="1200" dirty="0"/>
        </a:p>
        <a:p>
          <a:pPr marL="114300" lvl="1" indent="-114300" algn="just" defTabSz="533400">
            <a:lnSpc>
              <a:spcPct val="90000"/>
            </a:lnSpc>
            <a:spcBef>
              <a:spcPct val="0"/>
            </a:spcBef>
            <a:spcAft>
              <a:spcPct val="15000"/>
            </a:spcAft>
            <a:buChar char="••"/>
          </a:pPr>
          <a:r>
            <a:rPr lang="es-ES" sz="1200" b="1" kern="1200" dirty="0" smtClean="0"/>
            <a:t>Subsecretaría de Salud.</a:t>
          </a:r>
          <a:endParaRPr lang="es-ES" sz="1200" b="1" kern="1200" dirty="0"/>
        </a:p>
        <a:p>
          <a:pPr marL="114300" lvl="1" indent="-114300" algn="just" defTabSz="533400">
            <a:lnSpc>
              <a:spcPct val="90000"/>
            </a:lnSpc>
            <a:spcBef>
              <a:spcPct val="0"/>
            </a:spcBef>
            <a:spcAft>
              <a:spcPct val="15000"/>
            </a:spcAft>
            <a:buChar char="••"/>
          </a:pPr>
          <a:r>
            <a:rPr lang="es-ES" sz="1200" b="1" kern="1200" dirty="0" smtClean="0"/>
            <a:t>Cargos comprendidos en Anexo II Art. 1º Inc.  D-1 Ley 2265 (FS1/AG1 – FS2/AG2)</a:t>
          </a:r>
          <a:endParaRPr lang="es-ES" sz="1200" b="1" kern="1200" dirty="0"/>
        </a:p>
        <a:p>
          <a:pPr marL="114300" lvl="1" indent="-114300" algn="just" defTabSz="533400">
            <a:lnSpc>
              <a:spcPct val="90000"/>
            </a:lnSpc>
            <a:spcBef>
              <a:spcPct val="0"/>
            </a:spcBef>
            <a:spcAft>
              <a:spcPct val="15000"/>
            </a:spcAft>
            <a:buChar char="••"/>
          </a:pPr>
          <a:r>
            <a:rPr lang="es-ES" sz="1200" b="1" kern="1200" dirty="0" smtClean="0"/>
            <a:t>CCT Nº 2830 – Subsecretaría de Obras Públicas.</a:t>
          </a:r>
          <a:endParaRPr lang="es-ES" sz="1200" b="1" kern="1200" dirty="0"/>
        </a:p>
        <a:p>
          <a:pPr marL="114300" lvl="1" indent="-114300" algn="just" defTabSz="533400">
            <a:lnSpc>
              <a:spcPct val="90000"/>
            </a:lnSpc>
            <a:spcBef>
              <a:spcPct val="0"/>
            </a:spcBef>
            <a:spcAft>
              <a:spcPct val="15000"/>
            </a:spcAft>
            <a:buChar char="••"/>
          </a:pPr>
          <a:r>
            <a:rPr lang="es-ES" sz="1200" b="1" kern="1200" dirty="0" smtClean="0"/>
            <a:t>CCT Nº 2890 – Consejo Provincial de Educación.  </a:t>
          </a:r>
          <a:endParaRPr lang="es-ES" sz="1200" b="1" kern="1200" dirty="0"/>
        </a:p>
        <a:p>
          <a:pPr marL="114300" lvl="1" indent="-114300" algn="just" defTabSz="533400">
            <a:lnSpc>
              <a:spcPct val="90000"/>
            </a:lnSpc>
            <a:spcBef>
              <a:spcPct val="0"/>
            </a:spcBef>
            <a:spcAft>
              <a:spcPct val="15000"/>
            </a:spcAft>
            <a:buChar char="••"/>
          </a:pPr>
          <a:r>
            <a:rPr lang="es-ES" sz="1200" b="1" kern="1200" dirty="0" smtClean="0"/>
            <a:t>CCT Nº 2894 – Dirección Provincial de Rentas.</a:t>
          </a:r>
          <a:endParaRPr lang="es-ES" sz="1200" b="1" kern="1200" dirty="0"/>
        </a:p>
        <a:p>
          <a:pPr marL="114300" lvl="1" indent="-114300" algn="just" defTabSz="533400">
            <a:lnSpc>
              <a:spcPct val="90000"/>
            </a:lnSpc>
            <a:spcBef>
              <a:spcPct val="0"/>
            </a:spcBef>
            <a:spcAft>
              <a:spcPct val="15000"/>
            </a:spcAft>
            <a:buChar char="••"/>
          </a:pPr>
          <a:r>
            <a:rPr lang="es-ES" sz="1200" b="1" kern="1200" dirty="0" smtClean="0"/>
            <a:t>CCT Nº 2904 – Dirección Provincial de Vialidad. </a:t>
          </a:r>
          <a:endParaRPr lang="es-ES" sz="1200" b="1" kern="1200" dirty="0"/>
        </a:p>
        <a:p>
          <a:pPr marL="114300" lvl="1" indent="-114300" algn="just" defTabSz="533400">
            <a:lnSpc>
              <a:spcPct val="90000"/>
            </a:lnSpc>
            <a:spcBef>
              <a:spcPct val="0"/>
            </a:spcBef>
            <a:spcAft>
              <a:spcPct val="15000"/>
            </a:spcAft>
            <a:buChar char="••"/>
          </a:pPr>
          <a:r>
            <a:rPr lang="es-ES" sz="1200" b="1" kern="1200" dirty="0" smtClean="0"/>
            <a:t>CCT Nº 2939 – Subsecretaría de Trabajo.</a:t>
          </a:r>
          <a:endParaRPr lang="es-ES" sz="1200" b="1" kern="1200" dirty="0"/>
        </a:p>
        <a:p>
          <a:pPr marL="114300" lvl="1" indent="-114300" algn="just" defTabSz="533400">
            <a:lnSpc>
              <a:spcPct val="90000"/>
            </a:lnSpc>
            <a:spcBef>
              <a:spcPct val="0"/>
            </a:spcBef>
            <a:spcAft>
              <a:spcPct val="15000"/>
            </a:spcAft>
            <a:buChar char="••"/>
          </a:pPr>
          <a:r>
            <a:rPr lang="es-ES" sz="1200" b="1" kern="1200" dirty="0" smtClean="0"/>
            <a:t>CCT Nº 2942 – IPVU – ADUS.</a:t>
          </a:r>
          <a:endParaRPr lang="es-ES" sz="1200" b="1" kern="1200" dirty="0"/>
        </a:p>
        <a:p>
          <a:pPr marL="114300" lvl="1" indent="-114300" algn="just" defTabSz="533400">
            <a:lnSpc>
              <a:spcPct val="90000"/>
            </a:lnSpc>
            <a:spcBef>
              <a:spcPct val="0"/>
            </a:spcBef>
            <a:spcAft>
              <a:spcPct val="15000"/>
            </a:spcAft>
            <a:buChar char="••"/>
          </a:pPr>
          <a:r>
            <a:rPr lang="es-ES" sz="1200" b="1" kern="1200" dirty="0" smtClean="0"/>
            <a:t>CCT Nº 2943 – RTN</a:t>
          </a:r>
          <a:endParaRPr lang="es-ES" sz="1200" b="1" kern="1200" dirty="0"/>
        </a:p>
        <a:p>
          <a:pPr marL="114300" lvl="1" indent="-114300" algn="just" defTabSz="533400">
            <a:lnSpc>
              <a:spcPct val="90000"/>
            </a:lnSpc>
            <a:spcBef>
              <a:spcPct val="0"/>
            </a:spcBef>
            <a:spcAft>
              <a:spcPct val="15000"/>
            </a:spcAft>
            <a:buChar char="••"/>
          </a:pPr>
          <a:r>
            <a:rPr lang="es-ES" sz="1200" b="1" kern="1200" dirty="0" smtClean="0"/>
            <a:t>CCT Nº 2944 – EPAS</a:t>
          </a:r>
          <a:endParaRPr lang="es-ES" sz="1200" b="1" kern="1200" dirty="0"/>
        </a:p>
        <a:p>
          <a:pPr marL="114300" lvl="1" indent="-114300" algn="just" defTabSz="533400">
            <a:lnSpc>
              <a:spcPct val="90000"/>
            </a:lnSpc>
            <a:spcBef>
              <a:spcPct val="0"/>
            </a:spcBef>
            <a:spcAft>
              <a:spcPct val="15000"/>
            </a:spcAft>
            <a:buChar char="••"/>
          </a:pPr>
          <a:r>
            <a:rPr lang="es-ES" sz="1200" b="1" kern="1200" dirty="0" smtClean="0"/>
            <a:t>CCT Nº 2972 - OPTIC</a:t>
          </a:r>
          <a:endParaRPr lang="es-ES" sz="1200" b="1" kern="1200" dirty="0"/>
        </a:p>
        <a:p>
          <a:pPr marL="114300" lvl="1" indent="-114300" algn="just" defTabSz="533400">
            <a:lnSpc>
              <a:spcPct val="90000"/>
            </a:lnSpc>
            <a:spcBef>
              <a:spcPct val="0"/>
            </a:spcBef>
            <a:spcAft>
              <a:spcPct val="15000"/>
            </a:spcAft>
            <a:buChar char="••"/>
          </a:pPr>
          <a:r>
            <a:rPr lang="es-ES" sz="1200" b="1" kern="1200" dirty="0" smtClean="0"/>
            <a:t>CCT Nº 2973 - EPEN</a:t>
          </a:r>
          <a:endParaRPr lang="es-ES" sz="1200" b="1" kern="1200" dirty="0"/>
        </a:p>
        <a:p>
          <a:pPr marL="114300" lvl="1" indent="-114300" algn="just" defTabSz="533400">
            <a:lnSpc>
              <a:spcPct val="90000"/>
            </a:lnSpc>
            <a:spcBef>
              <a:spcPct val="0"/>
            </a:spcBef>
            <a:spcAft>
              <a:spcPct val="15000"/>
            </a:spcAft>
            <a:buChar char="••"/>
          </a:pPr>
          <a:r>
            <a:rPr lang="es-ES" sz="1200" b="1" kern="1200" dirty="0" smtClean="0"/>
            <a:t>CCT Nº 2991 – Ministerio de Producción y Turismo – Ministerio de Energía, Servicios Públicos y Recursos Naturales  - </a:t>
          </a:r>
          <a:r>
            <a:rPr lang="es-ES" sz="1200" b="1" kern="1200" dirty="0" err="1" smtClean="0"/>
            <a:t>convencionados</a:t>
          </a:r>
          <a:r>
            <a:rPr lang="es-ES" sz="1200" b="1" kern="1200" dirty="0" smtClean="0"/>
            <a:t> de COPADE y Ministerio de Seguridad Trabajo y Ambiente.</a:t>
          </a:r>
          <a:endParaRPr lang="es-ES" sz="1200" b="1" kern="1200" dirty="0"/>
        </a:p>
        <a:p>
          <a:pPr marL="114300" lvl="1" indent="-114300" algn="just" defTabSz="533400">
            <a:lnSpc>
              <a:spcPct val="90000"/>
            </a:lnSpc>
            <a:spcBef>
              <a:spcPct val="0"/>
            </a:spcBef>
            <a:spcAft>
              <a:spcPct val="15000"/>
            </a:spcAft>
            <a:buChar char="••"/>
          </a:pPr>
          <a:r>
            <a:rPr lang="es-ES" sz="1200" b="1" kern="1200" dirty="0" smtClean="0"/>
            <a:t>CCT Nº 3046 – Dirección Provincial del Registros Civil y  Capacidad de las Personas.</a:t>
          </a:r>
          <a:endParaRPr lang="es-ES" sz="1200" b="1" kern="1200" dirty="0"/>
        </a:p>
        <a:p>
          <a:pPr marL="114300" lvl="1" indent="-114300" algn="just" defTabSz="533400">
            <a:lnSpc>
              <a:spcPct val="90000"/>
            </a:lnSpc>
            <a:spcBef>
              <a:spcPct val="0"/>
            </a:spcBef>
            <a:spcAft>
              <a:spcPct val="15000"/>
            </a:spcAft>
            <a:buChar char="••"/>
          </a:pPr>
          <a:r>
            <a:rPr lang="es-ES" sz="1200" b="1" kern="1200" dirty="0" smtClean="0"/>
            <a:t>Contratos Administrativos entre otros con financiación nacional.</a:t>
          </a:r>
          <a:endParaRPr lang="es-ES" sz="1200" b="1" kern="1200" dirty="0"/>
        </a:p>
        <a:p>
          <a:pPr marL="114300" lvl="1" indent="-114300" algn="just" defTabSz="533400">
            <a:lnSpc>
              <a:spcPct val="90000"/>
            </a:lnSpc>
            <a:spcBef>
              <a:spcPct val="0"/>
            </a:spcBef>
            <a:spcAft>
              <a:spcPct val="15000"/>
            </a:spcAft>
            <a:buChar char="••"/>
          </a:pPr>
          <a:endParaRPr lang="es-ES" sz="1200" kern="1200" dirty="0"/>
        </a:p>
      </dsp:txBody>
      <dsp:txXfrm rot="-5400000">
        <a:off x="1571624" y="230170"/>
        <a:ext cx="6024876" cy="4254576"/>
      </dsp:txXfrm>
    </dsp:sp>
    <dsp:sp modelId="{2D8C7EE9-F946-4878-AFCA-E594BFF0FC42}">
      <dsp:nvSpPr>
        <dsp:cNvPr id="0" name=""/>
        <dsp:cNvSpPr/>
      </dsp:nvSpPr>
      <dsp:spPr>
        <a:xfrm>
          <a:off x="0" y="2302"/>
          <a:ext cx="1402008" cy="4710303"/>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s-ES" sz="1600" b="1" kern="1200" dirty="0" smtClean="0"/>
            <a:t>Decreto Nº 574/17</a:t>
          </a:r>
        </a:p>
        <a:p>
          <a:pPr lvl="0" algn="ctr" defTabSz="711200">
            <a:lnSpc>
              <a:spcPct val="90000"/>
            </a:lnSpc>
            <a:spcBef>
              <a:spcPct val="0"/>
            </a:spcBef>
            <a:spcAft>
              <a:spcPct val="35000"/>
            </a:spcAft>
          </a:pPr>
          <a:r>
            <a:rPr lang="es-ES" sz="1200" kern="1200" dirty="0" smtClean="0"/>
            <a:t>Modificado por </a:t>
          </a:r>
        </a:p>
        <a:p>
          <a:pPr lvl="0" algn="ctr" defTabSz="711200">
            <a:lnSpc>
              <a:spcPct val="90000"/>
            </a:lnSpc>
            <a:spcBef>
              <a:spcPct val="0"/>
            </a:spcBef>
            <a:spcAft>
              <a:spcPct val="35000"/>
            </a:spcAft>
          </a:pPr>
          <a:r>
            <a:rPr lang="es-ES" sz="1600" b="1" kern="1200" dirty="0" smtClean="0"/>
            <a:t>Decreto Nº 619/17</a:t>
          </a:r>
          <a:endParaRPr lang="es-ES" sz="1600" b="1" kern="1200" dirty="0"/>
        </a:p>
      </dsp:txBody>
      <dsp:txXfrm>
        <a:off x="68440" y="70742"/>
        <a:ext cx="1265128" cy="457342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6C146D-6481-49A3-B523-446956C67062}">
      <dsp:nvSpPr>
        <dsp:cNvPr id="0" name=""/>
        <dsp:cNvSpPr/>
      </dsp:nvSpPr>
      <dsp:spPr>
        <a:xfrm rot="5400000">
          <a:off x="4625091" y="-1502888"/>
          <a:ext cx="1728408" cy="5166396"/>
        </a:xfrm>
        <a:prstGeom prst="round2SameRect">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s-ES" sz="2000" b="1" kern="1200" dirty="0" smtClean="0"/>
            <a:t>Escalafón Docente</a:t>
          </a:r>
          <a:endParaRPr lang="es-ES" sz="2000" b="1" kern="1200" dirty="0"/>
        </a:p>
      </dsp:txBody>
      <dsp:txXfrm rot="-5400000">
        <a:off x="2906097" y="300480"/>
        <a:ext cx="5082022" cy="1559660"/>
      </dsp:txXfrm>
    </dsp:sp>
    <dsp:sp modelId="{26156CBE-461B-4850-9759-E2CDFB915ED4}">
      <dsp:nvSpPr>
        <dsp:cNvPr id="0" name=""/>
        <dsp:cNvSpPr/>
      </dsp:nvSpPr>
      <dsp:spPr>
        <a:xfrm>
          <a:off x="0" y="54"/>
          <a:ext cx="2906097" cy="2160511"/>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s-ES" sz="1600" b="1" kern="1200" dirty="0" smtClean="0"/>
            <a:t>Decreto Nº 572/17</a:t>
          </a:r>
        </a:p>
        <a:p>
          <a:pPr lvl="0" algn="ctr" defTabSz="711200">
            <a:lnSpc>
              <a:spcPct val="90000"/>
            </a:lnSpc>
            <a:spcBef>
              <a:spcPct val="0"/>
            </a:spcBef>
            <a:spcAft>
              <a:spcPct val="35000"/>
            </a:spcAft>
          </a:pPr>
          <a:r>
            <a:rPr lang="es-ES" sz="1200" kern="1200" dirty="0" smtClean="0"/>
            <a:t>Modificado por </a:t>
          </a:r>
        </a:p>
        <a:p>
          <a:pPr lvl="0" algn="ctr" defTabSz="711200">
            <a:lnSpc>
              <a:spcPct val="90000"/>
            </a:lnSpc>
            <a:spcBef>
              <a:spcPct val="0"/>
            </a:spcBef>
            <a:spcAft>
              <a:spcPct val="35000"/>
            </a:spcAft>
          </a:pPr>
          <a:r>
            <a:rPr lang="es-ES" sz="1600" b="1" kern="1200" dirty="0" smtClean="0"/>
            <a:t>Decreto Nº 618/17</a:t>
          </a:r>
          <a:endParaRPr lang="es-ES" sz="1600" b="1" kern="1200" dirty="0"/>
        </a:p>
      </dsp:txBody>
      <dsp:txXfrm>
        <a:off x="105467" y="105521"/>
        <a:ext cx="2695163" cy="1949577"/>
      </dsp:txXfrm>
    </dsp:sp>
    <dsp:sp modelId="{5E36D520-352C-4BE2-BB76-41F244D4B7E6}">
      <dsp:nvSpPr>
        <dsp:cNvPr id="0" name=""/>
        <dsp:cNvSpPr/>
      </dsp:nvSpPr>
      <dsp:spPr>
        <a:xfrm rot="5400000">
          <a:off x="4625091" y="765648"/>
          <a:ext cx="1728408" cy="5166396"/>
        </a:xfrm>
        <a:prstGeom prst="round2SameRect">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s-ES" sz="2000" b="1" kern="1200" dirty="0" smtClean="0"/>
            <a:t>Escalafón Policial</a:t>
          </a:r>
          <a:endParaRPr lang="es-ES" sz="2000" b="1" kern="1200" dirty="0"/>
        </a:p>
      </dsp:txBody>
      <dsp:txXfrm rot="-5400000">
        <a:off x="2906097" y="2569016"/>
        <a:ext cx="5082022" cy="1559660"/>
      </dsp:txXfrm>
    </dsp:sp>
    <dsp:sp modelId="{0045555A-1027-4B14-8C6E-953226B80B59}">
      <dsp:nvSpPr>
        <dsp:cNvPr id="0" name=""/>
        <dsp:cNvSpPr/>
      </dsp:nvSpPr>
      <dsp:spPr>
        <a:xfrm>
          <a:off x="0" y="2268590"/>
          <a:ext cx="2906097" cy="2160511"/>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s-ES" sz="1800" b="1" kern="1200" dirty="0" smtClean="0"/>
            <a:t>Decreto Nº 575/17</a:t>
          </a:r>
        </a:p>
        <a:p>
          <a:pPr lvl="0" algn="ctr" defTabSz="800100">
            <a:lnSpc>
              <a:spcPct val="90000"/>
            </a:lnSpc>
            <a:spcBef>
              <a:spcPct val="0"/>
            </a:spcBef>
            <a:spcAft>
              <a:spcPct val="35000"/>
            </a:spcAft>
          </a:pPr>
          <a:r>
            <a:rPr lang="es-ES" sz="1200" kern="1200" dirty="0" smtClean="0"/>
            <a:t>Modificado por </a:t>
          </a:r>
        </a:p>
        <a:p>
          <a:pPr lvl="0" algn="ctr" defTabSz="800100">
            <a:lnSpc>
              <a:spcPct val="90000"/>
            </a:lnSpc>
            <a:spcBef>
              <a:spcPct val="0"/>
            </a:spcBef>
            <a:spcAft>
              <a:spcPct val="35000"/>
            </a:spcAft>
          </a:pPr>
          <a:r>
            <a:rPr lang="es-ES" sz="1800" b="1" kern="1200" dirty="0" smtClean="0"/>
            <a:t>Decreto Nº 620/17</a:t>
          </a:r>
          <a:endParaRPr lang="es-ES" sz="1800" b="1" kern="1200" dirty="0"/>
        </a:p>
      </dsp:txBody>
      <dsp:txXfrm>
        <a:off x="105467" y="2374057"/>
        <a:ext cx="2695163" cy="1949577"/>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F007D73-AAB9-4125-97B0-DC2F783CDBD8}" type="datetimeFigureOut">
              <a:rPr lang="es-ES" smtClean="0"/>
              <a:pPr/>
              <a:t>10/05/2017</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C3E85F-6CE1-46B9-88CA-1D8232BC79FE}" type="slidenum">
              <a:rPr lang="es-ES" smtClean="0"/>
              <a:pPr/>
              <a:t>‹Nº›</a:t>
            </a:fld>
            <a:endParaRPr lang="es-ES"/>
          </a:p>
        </p:txBody>
      </p:sp>
    </p:spTree>
    <p:extLst>
      <p:ext uri="{BB962C8B-B14F-4D97-AF65-F5344CB8AC3E}">
        <p14:creationId xmlns:p14="http://schemas.microsoft.com/office/powerpoint/2010/main" xmlns="" val="12134756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10" name="9 Triángulo rectángulo"/>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Título"/>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s-ES" smtClean="0"/>
              <a:t>Haga clic para modificar el estilo de título del patrón</a:t>
            </a:r>
            <a:endParaRPr kumimoji="0" lang="en-US"/>
          </a:p>
        </p:txBody>
      </p:sp>
      <p:sp>
        <p:nvSpPr>
          <p:cNvPr id="17" name="16 Subtítulo"/>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smtClean="0"/>
              <a:t>Haga clic para modificar el estilo de subtítulo del patrón</a:t>
            </a:r>
            <a:endParaRPr kumimoji="0" lang="en-US"/>
          </a:p>
        </p:txBody>
      </p:sp>
      <p:grpSp>
        <p:nvGrpSpPr>
          <p:cNvPr id="2" name="1 Grupo"/>
          <p:cNvGrpSpPr/>
          <p:nvPr/>
        </p:nvGrpSpPr>
        <p:grpSpPr>
          <a:xfrm>
            <a:off x="-3765" y="4953000"/>
            <a:ext cx="9147765" cy="1912088"/>
            <a:chOff x="-3765" y="4832896"/>
            <a:chExt cx="9147765" cy="2032192"/>
          </a:xfrm>
        </p:grpSpPr>
        <p:sp>
          <p:nvSpPr>
            <p:cNvPr id="7" name="6 Forma libre"/>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7 Forma libre"/>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10 Forma libre"/>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11 Conector recto"/>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29 Marcador de fecha"/>
          <p:cNvSpPr>
            <a:spLocks noGrp="1"/>
          </p:cNvSpPr>
          <p:nvPr>
            <p:ph type="dt" sz="half" idx="10"/>
          </p:nvPr>
        </p:nvSpPr>
        <p:spPr/>
        <p:txBody>
          <a:bodyPr/>
          <a:lstStyle>
            <a:lvl1pPr>
              <a:defRPr>
                <a:solidFill>
                  <a:srgbClr val="FFFFFF"/>
                </a:solidFill>
              </a:defRPr>
            </a:lvl1pPr>
            <a:extLst/>
          </a:lstStyle>
          <a:p>
            <a:fld id="{0F8576A7-A3EB-45F4-84DA-6CF2D503F0DC}" type="datetimeFigureOut">
              <a:rPr lang="es-ES" smtClean="0"/>
              <a:pPr/>
              <a:t>10/05/2017</a:t>
            </a:fld>
            <a:endParaRPr lang="es-ES"/>
          </a:p>
        </p:txBody>
      </p:sp>
      <p:sp>
        <p:nvSpPr>
          <p:cNvPr id="19" name="18 Marcador de pie de página"/>
          <p:cNvSpPr>
            <a:spLocks noGrp="1"/>
          </p:cNvSpPr>
          <p:nvPr>
            <p:ph type="ftr" sz="quarter" idx="11"/>
          </p:nvPr>
        </p:nvSpPr>
        <p:spPr/>
        <p:txBody>
          <a:bodyPr/>
          <a:lstStyle>
            <a:lvl1pPr>
              <a:defRPr>
                <a:solidFill>
                  <a:schemeClr val="accent1">
                    <a:tint val="20000"/>
                  </a:schemeClr>
                </a:solidFill>
              </a:defRPr>
            </a:lvl1pPr>
            <a:extLst/>
          </a:lstStyle>
          <a:p>
            <a:endParaRPr lang="es-ES"/>
          </a:p>
        </p:txBody>
      </p:sp>
      <p:sp>
        <p:nvSpPr>
          <p:cNvPr id="27" name="26 Marcador de número de diapositiva"/>
          <p:cNvSpPr>
            <a:spLocks noGrp="1"/>
          </p:cNvSpPr>
          <p:nvPr>
            <p:ph type="sldNum" sz="quarter" idx="12"/>
          </p:nvPr>
        </p:nvSpPr>
        <p:spPr/>
        <p:txBody>
          <a:bodyPr/>
          <a:lstStyle>
            <a:lvl1pPr>
              <a:defRPr>
                <a:solidFill>
                  <a:srgbClr val="FFFFFF"/>
                </a:solidFill>
              </a:defRPr>
            </a:lvl1pPr>
            <a:extLst/>
          </a:lstStyle>
          <a:p>
            <a:fld id="{1AE96BE5-DE26-424D-A54D-ACB09F1C1EA6}"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1481329"/>
            <a:ext cx="8229600" cy="4386071"/>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0F8576A7-A3EB-45F4-84DA-6CF2D503F0DC}" type="datetimeFigureOut">
              <a:rPr lang="es-ES" smtClean="0"/>
              <a:pPr/>
              <a:t>10/05/2017</a:t>
            </a:fld>
            <a:endParaRPr lang="es-ES"/>
          </a:p>
        </p:txBody>
      </p:sp>
      <p:sp>
        <p:nvSpPr>
          <p:cNvPr id="5" name="4 Marcador de pie de página"/>
          <p:cNvSpPr>
            <a:spLocks noGrp="1"/>
          </p:cNvSpPr>
          <p:nvPr>
            <p:ph type="ftr" sz="quarter" idx="11"/>
          </p:nvPr>
        </p:nvSpPr>
        <p:spPr/>
        <p:txBody>
          <a:bodyPr/>
          <a:lstStyle>
            <a:extLst/>
          </a:lstStyle>
          <a:p>
            <a:endParaRPr lang="es-ES"/>
          </a:p>
        </p:txBody>
      </p:sp>
      <p:sp>
        <p:nvSpPr>
          <p:cNvPr id="6" name="5 Marcador de número de diapositiva"/>
          <p:cNvSpPr>
            <a:spLocks noGrp="1"/>
          </p:cNvSpPr>
          <p:nvPr>
            <p:ph type="sldNum" sz="quarter" idx="12"/>
          </p:nvPr>
        </p:nvSpPr>
        <p:spPr/>
        <p:txBody>
          <a:bodyPr/>
          <a:lstStyle>
            <a:extLst/>
          </a:lstStyle>
          <a:p>
            <a:fld id="{1AE96BE5-DE26-424D-A54D-ACB09F1C1EA6}"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44013" y="274640"/>
            <a:ext cx="1777470" cy="5592761"/>
          </a:xfrm>
        </p:spPr>
        <p:txBody>
          <a:bodyPr vert="eaVert"/>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41"/>
            <a:ext cx="6324600" cy="5592760"/>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0F8576A7-A3EB-45F4-84DA-6CF2D503F0DC}" type="datetimeFigureOut">
              <a:rPr lang="es-ES" smtClean="0"/>
              <a:pPr/>
              <a:t>10/05/2017</a:t>
            </a:fld>
            <a:endParaRPr lang="es-ES"/>
          </a:p>
        </p:txBody>
      </p:sp>
      <p:sp>
        <p:nvSpPr>
          <p:cNvPr id="5" name="4 Marcador de pie de página"/>
          <p:cNvSpPr>
            <a:spLocks noGrp="1"/>
          </p:cNvSpPr>
          <p:nvPr>
            <p:ph type="ftr" sz="quarter" idx="11"/>
          </p:nvPr>
        </p:nvSpPr>
        <p:spPr/>
        <p:txBody>
          <a:bodyPr/>
          <a:lstStyle>
            <a:extLst/>
          </a:lstStyle>
          <a:p>
            <a:endParaRPr lang="es-ES"/>
          </a:p>
        </p:txBody>
      </p:sp>
      <p:sp>
        <p:nvSpPr>
          <p:cNvPr id="6" name="5 Marcador de número de diapositiva"/>
          <p:cNvSpPr>
            <a:spLocks noGrp="1"/>
          </p:cNvSpPr>
          <p:nvPr>
            <p:ph type="sldNum" sz="quarter" idx="12"/>
          </p:nvPr>
        </p:nvSpPr>
        <p:spPr/>
        <p:txBody>
          <a:bodyPr/>
          <a:lstStyle>
            <a:extLst/>
          </a:lstStyle>
          <a:p>
            <a:fld id="{1AE96BE5-DE26-424D-A54D-ACB09F1C1EA6}"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0F8576A7-A3EB-45F4-84DA-6CF2D503F0DC}" type="datetimeFigureOut">
              <a:rPr lang="es-ES" smtClean="0"/>
              <a:pPr/>
              <a:t>10/05/2017</a:t>
            </a:fld>
            <a:endParaRPr lang="es-ES"/>
          </a:p>
        </p:txBody>
      </p:sp>
      <p:sp>
        <p:nvSpPr>
          <p:cNvPr id="5" name="4 Marcador de pie de página"/>
          <p:cNvSpPr>
            <a:spLocks noGrp="1"/>
          </p:cNvSpPr>
          <p:nvPr>
            <p:ph type="ftr" sz="quarter" idx="11"/>
          </p:nvPr>
        </p:nvSpPr>
        <p:spPr/>
        <p:txBody>
          <a:bodyPr/>
          <a:lstStyle>
            <a:extLst/>
          </a:lstStyle>
          <a:p>
            <a:endParaRPr lang="es-ES"/>
          </a:p>
        </p:txBody>
      </p:sp>
      <p:sp>
        <p:nvSpPr>
          <p:cNvPr id="6" name="5 Marcador de número de diapositiva"/>
          <p:cNvSpPr>
            <a:spLocks noGrp="1"/>
          </p:cNvSpPr>
          <p:nvPr>
            <p:ph type="sldNum" sz="quarter" idx="12"/>
          </p:nvPr>
        </p:nvSpPr>
        <p:spPr/>
        <p:txBody>
          <a:bodyPr/>
          <a:lstStyle>
            <a:extLst/>
          </a:lstStyle>
          <a:p>
            <a:fld id="{1AE96BE5-DE26-424D-A54D-ACB09F1C1EA6}" type="slidenum">
              <a:rPr lang="es-ES" smtClean="0"/>
              <a:pPr/>
              <a:t>‹Nº›</a:t>
            </a:fld>
            <a:endParaRPr lang="es-ES"/>
          </a:p>
        </p:txBody>
      </p:sp>
      <p:sp>
        <p:nvSpPr>
          <p:cNvPr id="7" name="6 Título"/>
          <p:cNvSpPr>
            <a:spLocks noGrp="1"/>
          </p:cNvSpPr>
          <p:nvPr>
            <p:ph type="title"/>
          </p:nvPr>
        </p:nvSpPr>
        <p:spPr/>
        <p:txBody>
          <a:bodyPr rtlCol="0"/>
          <a:lstStyle>
            <a:extLst/>
          </a:lstStyle>
          <a:p>
            <a:r>
              <a:rPr kumimoji="0" lang="es-ES" smtClean="0"/>
              <a:t>Haga clic para modificar el estilo de título del patrón</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extLst/>
          </a:lstStyle>
          <a:p>
            <a:fld id="{0F8576A7-A3EB-45F4-84DA-6CF2D503F0DC}" type="datetimeFigureOut">
              <a:rPr lang="es-ES" smtClean="0"/>
              <a:pPr/>
              <a:t>10/05/2017</a:t>
            </a:fld>
            <a:endParaRPr lang="es-ES"/>
          </a:p>
        </p:txBody>
      </p:sp>
      <p:sp>
        <p:nvSpPr>
          <p:cNvPr id="5" name="4 Marcador de pie de página"/>
          <p:cNvSpPr>
            <a:spLocks noGrp="1"/>
          </p:cNvSpPr>
          <p:nvPr>
            <p:ph type="ftr" sz="quarter" idx="11"/>
          </p:nvPr>
        </p:nvSpPr>
        <p:spPr/>
        <p:txBody>
          <a:bodyPr/>
          <a:lstStyle>
            <a:extLst/>
          </a:lstStyle>
          <a:p>
            <a:endParaRPr lang="es-ES"/>
          </a:p>
        </p:txBody>
      </p:sp>
      <p:sp>
        <p:nvSpPr>
          <p:cNvPr id="6" name="5 Marcador de número de diapositiva"/>
          <p:cNvSpPr>
            <a:spLocks noGrp="1"/>
          </p:cNvSpPr>
          <p:nvPr>
            <p:ph type="sldNum" sz="quarter" idx="12"/>
          </p:nvPr>
        </p:nvSpPr>
        <p:spPr/>
        <p:txBody>
          <a:bodyPr/>
          <a:lstStyle>
            <a:extLst/>
          </a:lstStyle>
          <a:p>
            <a:fld id="{1AE96BE5-DE26-424D-A54D-ACB09F1C1EA6}" type="slidenum">
              <a:rPr lang="es-ES" smtClean="0"/>
              <a:pPr/>
              <a:t>‹Nº›</a:t>
            </a:fld>
            <a:endParaRPr lang="es-ES"/>
          </a:p>
        </p:txBody>
      </p:sp>
      <p:sp>
        <p:nvSpPr>
          <p:cNvPr id="7" name="6 Cheurón"/>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7 Cheurón"/>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bg>
      <p:bgRef idx="1002">
        <a:schemeClr val="bg1"/>
      </p:bgRef>
    </p:bg>
    <p:spTree>
      <p:nvGrpSpPr>
        <p:cNvPr id="1" name=""/>
        <p:cNvGrpSpPr/>
        <p:nvPr/>
      </p:nvGrpSpPr>
      <p:grpSpPr>
        <a:xfrm>
          <a:off x="0" y="0"/>
          <a:ext cx="0" cy="0"/>
          <a:chOff x="0" y="0"/>
          <a:chExt cx="0" cy="0"/>
        </a:xfrm>
      </p:grpSpPr>
      <p:sp>
        <p:nvSpPr>
          <p:cNvPr id="3" name="2 Marcador de contenido"/>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0F8576A7-A3EB-45F4-84DA-6CF2D503F0DC}" type="datetimeFigureOut">
              <a:rPr lang="es-ES" smtClean="0"/>
              <a:pPr/>
              <a:t>10/05/2017</a:t>
            </a:fld>
            <a:endParaRPr lang="es-ES"/>
          </a:p>
        </p:txBody>
      </p:sp>
      <p:sp>
        <p:nvSpPr>
          <p:cNvPr id="6" name="5 Marcador de pie de página"/>
          <p:cNvSpPr>
            <a:spLocks noGrp="1"/>
          </p:cNvSpPr>
          <p:nvPr>
            <p:ph type="ftr" sz="quarter" idx="11"/>
          </p:nvPr>
        </p:nvSpPr>
        <p:spPr/>
        <p:txBody>
          <a:bodyPr/>
          <a:lstStyle>
            <a:extLst/>
          </a:lstStyle>
          <a:p>
            <a:endParaRPr lang="es-ES"/>
          </a:p>
        </p:txBody>
      </p:sp>
      <p:sp>
        <p:nvSpPr>
          <p:cNvPr id="7" name="6 Marcador de número de diapositiva"/>
          <p:cNvSpPr>
            <a:spLocks noGrp="1"/>
          </p:cNvSpPr>
          <p:nvPr>
            <p:ph type="sldNum" sz="quarter" idx="12"/>
          </p:nvPr>
        </p:nvSpPr>
        <p:spPr/>
        <p:txBody>
          <a:bodyPr/>
          <a:lstStyle>
            <a:extLst/>
          </a:lstStyle>
          <a:p>
            <a:fld id="{1AE96BE5-DE26-424D-A54D-ACB09F1C1EA6}" type="slidenum">
              <a:rPr lang="es-ES" smtClean="0"/>
              <a:pPr/>
              <a:t>‹Nº›</a:t>
            </a:fld>
            <a:endParaRPr lang="es-ES"/>
          </a:p>
        </p:txBody>
      </p:sp>
      <p:sp>
        <p:nvSpPr>
          <p:cNvPr id="8" name="7 Título"/>
          <p:cNvSpPr>
            <a:spLocks noGrp="1"/>
          </p:cNvSpPr>
          <p:nvPr>
            <p:ph type="title"/>
          </p:nvPr>
        </p:nvSpPr>
        <p:spPr/>
        <p:txBody>
          <a:bodyPr rtlCol="0"/>
          <a:lstStyle>
            <a:extLst/>
          </a:lstStyle>
          <a:p>
            <a:r>
              <a:rPr kumimoji="0" lang="es-ES" smtClean="0"/>
              <a:t>Haga clic para modificar el estilo de título del patrón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bg>
      <p:bgRef idx="1003">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8229600" cy="1143000"/>
          </a:xfrm>
        </p:spPr>
        <p:txBody>
          <a:bodyPr anchor="ctr"/>
          <a:lstStyle>
            <a:lvl1pPr>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extLst/>
          </a:lstStyle>
          <a:p>
            <a:fld id="{0F8576A7-A3EB-45F4-84DA-6CF2D503F0DC}" type="datetimeFigureOut">
              <a:rPr lang="es-ES" smtClean="0"/>
              <a:pPr/>
              <a:t>10/05/2017</a:t>
            </a:fld>
            <a:endParaRPr lang="es-ES"/>
          </a:p>
        </p:txBody>
      </p:sp>
      <p:sp>
        <p:nvSpPr>
          <p:cNvPr id="8" name="7 Marcador de pie de página"/>
          <p:cNvSpPr>
            <a:spLocks noGrp="1"/>
          </p:cNvSpPr>
          <p:nvPr>
            <p:ph type="ftr" sz="quarter" idx="11"/>
          </p:nvPr>
        </p:nvSpPr>
        <p:spPr/>
        <p:txBody>
          <a:bodyPr/>
          <a:lstStyle>
            <a:extLst/>
          </a:lstStyle>
          <a:p>
            <a:endParaRPr lang="es-ES"/>
          </a:p>
        </p:txBody>
      </p:sp>
      <p:sp>
        <p:nvSpPr>
          <p:cNvPr id="9" name="8 Marcador de número de diapositiva"/>
          <p:cNvSpPr>
            <a:spLocks noGrp="1"/>
          </p:cNvSpPr>
          <p:nvPr>
            <p:ph type="sldNum" sz="quarter" idx="12"/>
          </p:nvPr>
        </p:nvSpPr>
        <p:spPr/>
        <p:txBody>
          <a:bodyPr/>
          <a:lstStyle>
            <a:extLst/>
          </a:lstStyle>
          <a:p>
            <a:fld id="{1AE96BE5-DE26-424D-A54D-ACB09F1C1EA6}" type="slidenum">
              <a:rPr lang="es-ES" smtClean="0"/>
              <a:pPr/>
              <a:t>‹Nº›</a:t>
            </a:fld>
            <a:endParaRPr lang="es-E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bg>
      <p:bgRef idx="1002">
        <a:schemeClr val="bg1"/>
      </p:bgRef>
    </p:bg>
    <p:spTree>
      <p:nvGrpSpPr>
        <p:cNvPr id="1" name=""/>
        <p:cNvGrpSpPr/>
        <p:nvPr/>
      </p:nvGrpSpPr>
      <p:grpSpPr>
        <a:xfrm>
          <a:off x="0" y="0"/>
          <a:ext cx="0" cy="0"/>
          <a:chOff x="0" y="0"/>
          <a:chExt cx="0" cy="0"/>
        </a:xfrm>
      </p:grpSpPr>
      <p:sp>
        <p:nvSpPr>
          <p:cNvPr id="3" name="2 Marcador de fecha"/>
          <p:cNvSpPr>
            <a:spLocks noGrp="1"/>
          </p:cNvSpPr>
          <p:nvPr>
            <p:ph type="dt" sz="half" idx="10"/>
          </p:nvPr>
        </p:nvSpPr>
        <p:spPr/>
        <p:txBody>
          <a:bodyPr/>
          <a:lstStyle>
            <a:extLst/>
          </a:lstStyle>
          <a:p>
            <a:fld id="{0F8576A7-A3EB-45F4-84DA-6CF2D503F0DC}" type="datetimeFigureOut">
              <a:rPr lang="es-ES" smtClean="0"/>
              <a:pPr/>
              <a:t>10/05/2017</a:t>
            </a:fld>
            <a:endParaRPr lang="es-ES"/>
          </a:p>
        </p:txBody>
      </p:sp>
      <p:sp>
        <p:nvSpPr>
          <p:cNvPr id="4" name="3 Marcador de pie de página"/>
          <p:cNvSpPr>
            <a:spLocks noGrp="1"/>
          </p:cNvSpPr>
          <p:nvPr>
            <p:ph type="ftr" sz="quarter" idx="11"/>
          </p:nvPr>
        </p:nvSpPr>
        <p:spPr/>
        <p:txBody>
          <a:bodyPr/>
          <a:lstStyle>
            <a:extLst/>
          </a:lstStyle>
          <a:p>
            <a:endParaRPr lang="es-ES"/>
          </a:p>
        </p:txBody>
      </p:sp>
      <p:sp>
        <p:nvSpPr>
          <p:cNvPr id="5" name="4 Marcador de número de diapositiva"/>
          <p:cNvSpPr>
            <a:spLocks noGrp="1"/>
          </p:cNvSpPr>
          <p:nvPr>
            <p:ph type="sldNum" sz="quarter" idx="12"/>
          </p:nvPr>
        </p:nvSpPr>
        <p:spPr/>
        <p:txBody>
          <a:bodyPr/>
          <a:lstStyle>
            <a:extLst/>
          </a:lstStyle>
          <a:p>
            <a:fld id="{1AE96BE5-DE26-424D-A54D-ACB09F1C1EA6}" type="slidenum">
              <a:rPr lang="es-ES" smtClean="0"/>
              <a:pPr/>
              <a:t>‹Nº›</a:t>
            </a:fld>
            <a:endParaRPr lang="es-ES"/>
          </a:p>
        </p:txBody>
      </p:sp>
      <p:sp>
        <p:nvSpPr>
          <p:cNvPr id="6" name="5 Título"/>
          <p:cNvSpPr>
            <a:spLocks noGrp="1"/>
          </p:cNvSpPr>
          <p:nvPr>
            <p:ph type="title"/>
          </p:nvPr>
        </p:nvSpPr>
        <p:spPr/>
        <p:txBody>
          <a:bodyPr rtlCol="0"/>
          <a:lstStyle>
            <a:extLst/>
          </a:lstStyle>
          <a:p>
            <a:r>
              <a:rPr kumimoji="0" lang="es-ES" smtClean="0"/>
              <a:t>Haga clic para modificar el estilo de título del patrón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extLst/>
          </a:lstStyle>
          <a:p>
            <a:fld id="{0F8576A7-A3EB-45F4-84DA-6CF2D503F0DC}" type="datetimeFigureOut">
              <a:rPr lang="es-ES" smtClean="0"/>
              <a:pPr/>
              <a:t>10/05/2017</a:t>
            </a:fld>
            <a:endParaRPr lang="es-ES"/>
          </a:p>
        </p:txBody>
      </p:sp>
      <p:sp>
        <p:nvSpPr>
          <p:cNvPr id="3" name="2 Marcador de pie de página"/>
          <p:cNvSpPr>
            <a:spLocks noGrp="1"/>
          </p:cNvSpPr>
          <p:nvPr>
            <p:ph type="ftr" sz="quarter" idx="11"/>
          </p:nvPr>
        </p:nvSpPr>
        <p:spPr/>
        <p:txBody>
          <a:bodyPr/>
          <a:lstStyle>
            <a:extLst/>
          </a:lstStyle>
          <a:p>
            <a:endParaRPr lang="es-ES"/>
          </a:p>
        </p:txBody>
      </p:sp>
      <p:sp>
        <p:nvSpPr>
          <p:cNvPr id="4" name="3 Marcador de número de diapositiva"/>
          <p:cNvSpPr>
            <a:spLocks noGrp="1"/>
          </p:cNvSpPr>
          <p:nvPr>
            <p:ph type="sldNum" sz="quarter" idx="12"/>
          </p:nvPr>
        </p:nvSpPr>
        <p:spPr/>
        <p:txBody>
          <a:bodyPr/>
          <a:lstStyle>
            <a:extLst/>
          </a:lstStyle>
          <a:p>
            <a:fld id="{1AE96BE5-DE26-424D-A54D-ACB09F1C1EA6}"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3">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a:xfrm>
            <a:off x="6727032" y="6407944"/>
            <a:ext cx="1920240" cy="365760"/>
          </a:xfrm>
        </p:spPr>
        <p:txBody>
          <a:bodyPr/>
          <a:lstStyle>
            <a:extLst/>
          </a:lstStyle>
          <a:p>
            <a:fld id="{0F8576A7-A3EB-45F4-84DA-6CF2D503F0DC}" type="datetimeFigureOut">
              <a:rPr lang="es-ES" smtClean="0"/>
              <a:pPr/>
              <a:t>10/05/2017</a:t>
            </a:fld>
            <a:endParaRPr lang="es-ES"/>
          </a:p>
        </p:txBody>
      </p:sp>
      <p:sp>
        <p:nvSpPr>
          <p:cNvPr id="6" name="5 Marcador de pie de página"/>
          <p:cNvSpPr>
            <a:spLocks noGrp="1"/>
          </p:cNvSpPr>
          <p:nvPr>
            <p:ph type="ftr" sz="quarter" idx="11"/>
          </p:nvPr>
        </p:nvSpPr>
        <p:spPr/>
        <p:txBody>
          <a:bodyPr/>
          <a:lstStyle>
            <a:extLst/>
          </a:lstStyle>
          <a:p>
            <a:endParaRPr lang="es-ES"/>
          </a:p>
        </p:txBody>
      </p:sp>
      <p:sp>
        <p:nvSpPr>
          <p:cNvPr id="7" name="6 Marcador de número de diapositiva"/>
          <p:cNvSpPr>
            <a:spLocks noGrp="1"/>
          </p:cNvSpPr>
          <p:nvPr>
            <p:ph type="sldNum" sz="quarter" idx="12"/>
          </p:nvPr>
        </p:nvSpPr>
        <p:spPr/>
        <p:txBody>
          <a:bodyPr/>
          <a:lstStyle>
            <a:extLst/>
          </a:lstStyle>
          <a:p>
            <a:fld id="{1AE96BE5-DE26-424D-A54D-ACB09F1C1EA6}" type="slidenum">
              <a:rPr lang="es-ES" smtClean="0"/>
              <a:pPr/>
              <a:t>‹Nº›</a:t>
            </a:fld>
            <a:endParaRPr lang="es-E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2">
        <a:schemeClr val="bg1"/>
      </p:bgRef>
    </p:bg>
    <p:spTree>
      <p:nvGrpSpPr>
        <p:cNvPr id="1" name=""/>
        <p:cNvGrpSpPr/>
        <p:nvPr/>
      </p:nvGrpSpPr>
      <p:grpSpPr>
        <a:xfrm>
          <a:off x="0" y="0"/>
          <a:ext cx="0" cy="0"/>
          <a:chOff x="0" y="0"/>
          <a:chExt cx="0" cy="0"/>
        </a:xfrm>
      </p:grpSpPr>
      <p:sp>
        <p:nvSpPr>
          <p:cNvPr id="4" name="3 Marcador de texto"/>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s-ES" smtClean="0"/>
              <a:t>Haga clic para modificar el estilo de texto del patrón</a:t>
            </a:r>
          </a:p>
        </p:txBody>
      </p:sp>
      <p:sp>
        <p:nvSpPr>
          <p:cNvPr id="3" name="2 Marcador de posición de imagen"/>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s-ES" smtClean="0"/>
              <a:t>Haga clic en el icono para agregar una imagen</a:t>
            </a:r>
            <a:endParaRPr kumimoji="0" lang="en-US" dirty="0"/>
          </a:p>
        </p:txBody>
      </p:sp>
      <p:sp>
        <p:nvSpPr>
          <p:cNvPr id="5" name="4 Marcador de fecha"/>
          <p:cNvSpPr>
            <a:spLocks noGrp="1"/>
          </p:cNvSpPr>
          <p:nvPr>
            <p:ph type="dt" sz="half" idx="10"/>
          </p:nvPr>
        </p:nvSpPr>
        <p:spPr/>
        <p:txBody>
          <a:bodyPr/>
          <a:lstStyle>
            <a:lvl1pPr>
              <a:defRPr>
                <a:solidFill>
                  <a:schemeClr val="tx1"/>
                </a:solidFill>
              </a:defRPr>
            </a:lvl1pPr>
            <a:extLst/>
          </a:lstStyle>
          <a:p>
            <a:fld id="{0F8576A7-A3EB-45F4-84DA-6CF2D503F0DC}" type="datetimeFigureOut">
              <a:rPr lang="es-ES" smtClean="0"/>
              <a:pPr/>
              <a:t>10/05/2017</a:t>
            </a:fld>
            <a:endParaRPr lang="es-ES"/>
          </a:p>
        </p:txBody>
      </p:sp>
      <p:sp>
        <p:nvSpPr>
          <p:cNvPr id="6" name="5 Marcador de pie de página"/>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s-ES"/>
          </a:p>
        </p:txBody>
      </p:sp>
      <p:sp>
        <p:nvSpPr>
          <p:cNvPr id="7" name="6 Marcador de número de diapositiva"/>
          <p:cNvSpPr>
            <a:spLocks noGrp="1"/>
          </p:cNvSpPr>
          <p:nvPr>
            <p:ph type="sldNum" sz="quarter" idx="12"/>
          </p:nvPr>
        </p:nvSpPr>
        <p:spPr/>
        <p:txBody>
          <a:bodyPr/>
          <a:lstStyle>
            <a:lvl1pPr>
              <a:defRPr>
                <a:solidFill>
                  <a:schemeClr val="tx1"/>
                </a:solidFill>
              </a:defRPr>
            </a:lvl1pPr>
            <a:extLst/>
          </a:lstStyle>
          <a:p>
            <a:fld id="{1AE96BE5-DE26-424D-A54D-ACB09F1C1EA6}" type="slidenum">
              <a:rPr lang="es-ES" smtClean="0"/>
              <a:pPr/>
              <a:t>‹Nº›</a:t>
            </a:fld>
            <a:endParaRPr lang="es-ES"/>
          </a:p>
        </p:txBody>
      </p:sp>
      <p:sp>
        <p:nvSpPr>
          <p:cNvPr id="2" name="1 Título"/>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s-ES" smtClean="0"/>
              <a:t>Haga clic para modificar el estilo de título del patrón</a:t>
            </a:r>
            <a:endParaRPr kumimoji="0" lang="en-US"/>
          </a:p>
        </p:txBody>
      </p:sp>
      <p:sp>
        <p:nvSpPr>
          <p:cNvPr id="8" name="7 Forma libre"/>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8 Forma libre"/>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9 Triángulo rectángulo"/>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10 Conector recto"/>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11 Cheurón"/>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12 Cheurón"/>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12 Forma libre"/>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Forma libre"/>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13 Triángulo rectángulo"/>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14 Conector recto"/>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8 Marcador de título"/>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s-ES" smtClean="0"/>
              <a:t>Haga clic para modificar el estilo de título del patrón</a:t>
            </a:r>
            <a:endParaRPr kumimoji="0" lang="en-US"/>
          </a:p>
        </p:txBody>
      </p:sp>
      <p:sp>
        <p:nvSpPr>
          <p:cNvPr id="30" name="29 Marcador de texto"/>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0" name="9 Marcador de fecha"/>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0F8576A7-A3EB-45F4-84DA-6CF2D503F0DC}" type="datetimeFigureOut">
              <a:rPr lang="es-ES" smtClean="0"/>
              <a:pPr/>
              <a:t>10/05/2017</a:t>
            </a:fld>
            <a:endParaRPr lang="es-ES"/>
          </a:p>
        </p:txBody>
      </p:sp>
      <p:sp>
        <p:nvSpPr>
          <p:cNvPr id="22" name="21 Marcador de pie de página"/>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s-ES"/>
          </a:p>
        </p:txBody>
      </p:sp>
      <p:sp>
        <p:nvSpPr>
          <p:cNvPr id="18" name="17 Marcador de número de diapositiva"/>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1AE96BE5-DE26-424D-A54D-ACB09F1C1EA6}"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mailto:ayauhar@haciendanqn.gob.ar" TargetMode="External"/><Relationship Id="rId7" Type="http://schemas.openxmlformats.org/officeDocument/2006/relationships/hyperlink" Target="mailto:jdiaz@haciendanqn.gob.ar" TargetMode="External"/><Relationship Id="rId2" Type="http://schemas.openxmlformats.org/officeDocument/2006/relationships/hyperlink" Target="mailto:mre@haciendanqn.gob.ar" TargetMode="External"/><Relationship Id="rId1" Type="http://schemas.openxmlformats.org/officeDocument/2006/relationships/slideLayout" Target="../slideLayouts/slideLayout2.xml"/><Relationship Id="rId6" Type="http://schemas.openxmlformats.org/officeDocument/2006/relationships/hyperlink" Target="mailto:vmaya@haciendanqn.gob.ar" TargetMode="External"/><Relationship Id="rId5" Type="http://schemas.openxmlformats.org/officeDocument/2006/relationships/hyperlink" Target="mailto:mfelice@haciendanqn.gob.ar" TargetMode="External"/><Relationship Id="rId4" Type="http://schemas.openxmlformats.org/officeDocument/2006/relationships/hyperlink" Target="mailto:nsanchez@haciendanqn.gob.ar" TargetMode="Externa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1071538" y="1643050"/>
            <a:ext cx="7308304" cy="2376264"/>
          </a:xfrm>
        </p:spPr>
        <p:txBody>
          <a:bodyPr>
            <a:noAutofit/>
          </a:bodyPr>
          <a:lstStyle/>
          <a:p>
            <a:pPr algn="ctr"/>
            <a:r>
              <a:rPr lang="es-ES" sz="5000" dirty="0" smtClean="0">
                <a:latin typeface="Verdana" pitchFamily="34" charset="0"/>
                <a:ea typeface="Verdana" pitchFamily="34" charset="0"/>
                <a:cs typeface="Verdana" pitchFamily="34" charset="0"/>
              </a:rPr>
              <a:t>Contaduría General de la Provincia del Neuquén</a:t>
            </a:r>
            <a:br>
              <a:rPr lang="es-ES" sz="5000" dirty="0" smtClean="0">
                <a:latin typeface="Verdana" pitchFamily="34" charset="0"/>
                <a:ea typeface="Verdana" pitchFamily="34" charset="0"/>
                <a:cs typeface="Verdana" pitchFamily="34" charset="0"/>
              </a:rPr>
            </a:br>
            <a:r>
              <a:rPr lang="es-ES" sz="5000" dirty="0" smtClean="0">
                <a:latin typeface="Verdana" pitchFamily="34" charset="0"/>
                <a:ea typeface="Verdana" pitchFamily="34" charset="0"/>
                <a:cs typeface="Verdana" pitchFamily="34" charset="0"/>
              </a:rPr>
              <a:t/>
            </a:r>
            <a:br>
              <a:rPr lang="es-ES" sz="5000" dirty="0" smtClean="0">
                <a:latin typeface="Verdana" pitchFamily="34" charset="0"/>
                <a:ea typeface="Verdana" pitchFamily="34" charset="0"/>
                <a:cs typeface="Verdana" pitchFamily="34" charset="0"/>
              </a:rPr>
            </a:br>
            <a:r>
              <a:rPr lang="es-ES" sz="3200" dirty="0" smtClean="0">
                <a:latin typeface="Verdana" pitchFamily="34" charset="0"/>
                <a:ea typeface="Verdana" pitchFamily="34" charset="0"/>
                <a:cs typeface="Verdana" pitchFamily="34" charset="0"/>
              </a:rPr>
              <a:t>Dirección General de Sueldos</a:t>
            </a:r>
            <a:endParaRPr lang="es-ES" sz="3200" dirty="0">
              <a:latin typeface="Verdana" pitchFamily="34" charset="0"/>
              <a:ea typeface="Verdana" pitchFamily="34" charset="0"/>
              <a:cs typeface="Verdana" pitchFamily="34" charset="0"/>
            </a:endParaRPr>
          </a:p>
        </p:txBody>
      </p:sp>
      <p:pic>
        <p:nvPicPr>
          <p:cNvPr id="1026" name="Picture 2" descr="C:\Matias Pensado\Wordpress\Imagenes\Escudo NQN.jpg"/>
          <p:cNvPicPr>
            <a:picLocks noChangeAspect="1" noChangeArrowheads="1"/>
          </p:cNvPicPr>
          <p:nvPr/>
        </p:nvPicPr>
        <p:blipFill>
          <a:blip r:embed="rId2" cstate="print"/>
          <a:srcRect/>
          <a:stretch>
            <a:fillRect/>
          </a:stretch>
        </p:blipFill>
        <p:spPr bwMode="auto">
          <a:xfrm>
            <a:off x="4214810" y="4071942"/>
            <a:ext cx="1628764" cy="1008283"/>
          </a:xfrm>
          <a:prstGeom prst="rect">
            <a:avLst/>
          </a:prstGeom>
          <a:noFill/>
        </p:spPr>
      </p:pic>
    </p:spTree>
    <p:extLst>
      <p:ext uri="{BB962C8B-B14F-4D97-AF65-F5344CB8AC3E}">
        <p14:creationId xmlns:p14="http://schemas.microsoft.com/office/powerpoint/2010/main" xmlns="" val="7341727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500034" y="714356"/>
            <a:ext cx="2828916" cy="511156"/>
          </a:xfrm>
        </p:spPr>
        <p:txBody>
          <a:bodyPr>
            <a:normAutofit fontScale="90000"/>
          </a:bodyPr>
          <a:lstStyle/>
          <a:p>
            <a:r>
              <a:rPr lang="es-ES" sz="2300" u="sng" dirty="0" smtClean="0">
                <a:solidFill>
                  <a:schemeClr val="tx1"/>
                </a:solidFill>
                <a:latin typeface="+mn-lt"/>
                <a:ea typeface="+mn-ea"/>
                <a:cs typeface="+mn-cs"/>
              </a:rPr>
              <a:t>Dto. Nº 572/17:</a:t>
            </a:r>
            <a:r>
              <a:rPr lang="es-ES" sz="2100" u="sng" dirty="0" smtClean="0"/>
              <a:t/>
            </a:r>
            <a:br>
              <a:rPr lang="es-ES" sz="2100" u="sng" dirty="0" smtClean="0"/>
            </a:br>
            <a:endParaRPr lang="es-ES" sz="2100" dirty="0"/>
          </a:p>
        </p:txBody>
      </p:sp>
      <p:pic>
        <p:nvPicPr>
          <p:cNvPr id="27650" name="Picture 2"/>
          <p:cNvPicPr>
            <a:picLocks noChangeAspect="1" noChangeArrowheads="1"/>
          </p:cNvPicPr>
          <p:nvPr/>
        </p:nvPicPr>
        <p:blipFill>
          <a:blip r:embed="rId2"/>
          <a:srcRect/>
          <a:stretch>
            <a:fillRect/>
          </a:stretch>
        </p:blipFill>
        <p:spPr bwMode="auto">
          <a:xfrm>
            <a:off x="1428728" y="1071546"/>
            <a:ext cx="7110465" cy="1538290"/>
          </a:xfrm>
          <a:prstGeom prst="rect">
            <a:avLst/>
          </a:prstGeom>
          <a:noFill/>
          <a:ln w="9525">
            <a:noFill/>
            <a:miter lim="800000"/>
            <a:headEnd/>
            <a:tailEnd/>
          </a:ln>
          <a:effectLst/>
        </p:spPr>
      </p:pic>
      <p:pic>
        <p:nvPicPr>
          <p:cNvPr id="27651" name="Picture 3"/>
          <p:cNvPicPr>
            <a:picLocks noChangeAspect="1" noChangeArrowheads="1"/>
          </p:cNvPicPr>
          <p:nvPr/>
        </p:nvPicPr>
        <p:blipFill>
          <a:blip r:embed="rId3"/>
          <a:srcRect/>
          <a:stretch>
            <a:fillRect/>
          </a:stretch>
        </p:blipFill>
        <p:spPr bwMode="auto">
          <a:xfrm>
            <a:off x="1428728" y="3071810"/>
            <a:ext cx="7181864" cy="3161869"/>
          </a:xfrm>
          <a:prstGeom prst="rect">
            <a:avLst/>
          </a:prstGeom>
          <a:noFill/>
          <a:ln w="9525">
            <a:noFill/>
            <a:miter lim="800000"/>
            <a:headEnd/>
            <a:tailEnd/>
          </a:ln>
          <a:effectLst/>
        </p:spPr>
      </p:pic>
      <p:sp>
        <p:nvSpPr>
          <p:cNvPr id="7" name="2 Título"/>
          <p:cNvSpPr txBox="1">
            <a:spLocks/>
          </p:cNvSpPr>
          <p:nvPr/>
        </p:nvSpPr>
        <p:spPr>
          <a:xfrm>
            <a:off x="3143240" y="142852"/>
            <a:ext cx="3286148" cy="571504"/>
          </a:xfrm>
          <a:prstGeom prst="rect">
            <a:avLst/>
          </a:prstGeom>
          <a:noFill/>
          <a:ln>
            <a:noFill/>
          </a:ln>
          <a:effectLst/>
        </p:spPr>
        <p:txBody>
          <a:bodyPr vert="horz" rtlCol="0" anchor="ctr">
            <a:normAutofit/>
            <a:scene3d>
              <a:camera prst="orthographicFront"/>
              <a:lightRig rig="soft" dir="t"/>
            </a:scene3d>
            <a:sp3d prstMaterial="softEdge">
              <a:bevelT w="25400" h="25400"/>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sz="2100" b="1" i="0" u="sng"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PERSONAL</a:t>
            </a:r>
            <a:r>
              <a:rPr kumimoji="0" lang="es-ES" sz="2100" b="1" i="0" u="sng" strike="noStrike" kern="1200" cap="none" spc="0" normalizeH="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 </a:t>
            </a:r>
            <a:r>
              <a:rPr kumimoji="0" lang="es-ES" sz="2100" b="1" i="0" u="sng"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DOCENTE</a:t>
            </a:r>
            <a:endParaRPr kumimoji="0" lang="es-ES" sz="2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
        <p:nvSpPr>
          <p:cNvPr id="8" name="2 Título"/>
          <p:cNvSpPr txBox="1">
            <a:spLocks/>
          </p:cNvSpPr>
          <p:nvPr/>
        </p:nvSpPr>
        <p:spPr>
          <a:xfrm>
            <a:off x="0" y="2786058"/>
            <a:ext cx="3286148" cy="357190"/>
          </a:xfrm>
          <a:prstGeom prst="rect">
            <a:avLst/>
          </a:prstGeom>
          <a:noFill/>
          <a:ln>
            <a:noFill/>
          </a:ln>
          <a:effectLst/>
        </p:spPr>
        <p:txBody>
          <a:bodyPr vert="horz" rtlCol="0" anchor="ctr">
            <a:normAutofit fontScale="92500" lnSpcReduction="10000"/>
            <a:scene3d>
              <a:camera prst="orthographicFront"/>
              <a:lightRig rig="soft" dir="t"/>
            </a:scene3d>
            <a:sp3d prstMaterial="softEdge">
              <a:bevelT w="25400" h="25400"/>
            </a:sp3d>
          </a:bodyPr>
          <a:lstStyle/>
          <a:p>
            <a:pPr algn="ctr">
              <a:spcBef>
                <a:spcPct val="0"/>
              </a:spcBef>
            </a:pPr>
            <a:r>
              <a:rPr lang="es-ES" sz="2100" b="1" u="sng" dirty="0" smtClean="0"/>
              <a:t>Dto. Nº 618/17:</a:t>
            </a:r>
            <a:endParaRPr lang="es-ES" sz="2100" b="1" dirty="0" smtClean="0"/>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s-ES" sz="2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000108"/>
            <a:ext cx="8229600" cy="5007183"/>
          </a:xfrm>
        </p:spPr>
        <p:txBody>
          <a:bodyPr/>
          <a:lstStyle/>
          <a:p>
            <a:r>
              <a:rPr lang="es-ES" dirty="0" smtClean="0"/>
              <a:t>A partir del 01/07/2016 = $4,5944</a:t>
            </a:r>
          </a:p>
          <a:p>
            <a:r>
              <a:rPr lang="es-ES" dirty="0" smtClean="0"/>
              <a:t>A partir del 01/01/2017:</a:t>
            </a:r>
          </a:p>
          <a:p>
            <a:endParaRPr lang="es-ES" dirty="0" smtClean="0"/>
          </a:p>
          <a:p>
            <a:endParaRPr lang="es-ES" dirty="0" smtClean="0"/>
          </a:p>
          <a:p>
            <a:pPr>
              <a:buNone/>
            </a:pPr>
            <a:endParaRPr lang="es-ES" dirty="0" smtClean="0"/>
          </a:p>
          <a:p>
            <a:r>
              <a:rPr lang="es-ES" dirty="0" smtClean="0"/>
              <a:t>A partir del 01/04/2017</a:t>
            </a:r>
            <a:endParaRPr lang="es-ES" dirty="0"/>
          </a:p>
        </p:txBody>
      </p:sp>
      <p:sp>
        <p:nvSpPr>
          <p:cNvPr id="3" name="2 Título"/>
          <p:cNvSpPr>
            <a:spLocks noGrp="1"/>
          </p:cNvSpPr>
          <p:nvPr>
            <p:ph type="title"/>
          </p:nvPr>
        </p:nvSpPr>
        <p:spPr>
          <a:xfrm>
            <a:off x="428596" y="142852"/>
            <a:ext cx="8229600" cy="1143000"/>
          </a:xfrm>
        </p:spPr>
        <p:txBody>
          <a:bodyPr/>
          <a:lstStyle/>
          <a:p>
            <a:pPr algn="ctr"/>
            <a:r>
              <a:rPr lang="es-ES" dirty="0" smtClean="0"/>
              <a:t>VALOR PUNTO DOCENTE</a:t>
            </a:r>
            <a:endParaRPr lang="es-ES" dirty="0"/>
          </a:p>
        </p:txBody>
      </p:sp>
      <p:sp>
        <p:nvSpPr>
          <p:cNvPr id="4" name="3 Flecha a la derecha con muesca"/>
          <p:cNvSpPr/>
          <p:nvPr/>
        </p:nvSpPr>
        <p:spPr>
          <a:xfrm>
            <a:off x="1000100" y="1928802"/>
            <a:ext cx="3857652" cy="1357322"/>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 name="4 Sol"/>
          <p:cNvSpPr/>
          <p:nvPr/>
        </p:nvSpPr>
        <p:spPr>
          <a:xfrm>
            <a:off x="5286380" y="1500174"/>
            <a:ext cx="2357454" cy="2000264"/>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 name="6 Rectángulo"/>
          <p:cNvSpPr/>
          <p:nvPr/>
        </p:nvSpPr>
        <p:spPr>
          <a:xfrm>
            <a:off x="5643570" y="2285992"/>
            <a:ext cx="1571636" cy="461665"/>
          </a:xfrm>
          <a:prstGeom prst="rect">
            <a:avLst/>
          </a:prstGeom>
          <a:noFill/>
        </p:spPr>
        <p:txBody>
          <a:bodyPr wrap="square" lIns="91440" tIns="45720" rIns="91440" bIns="45720">
            <a:spAutoFit/>
          </a:bodyPr>
          <a:lstStyle/>
          <a:p>
            <a:pPr algn="ctr"/>
            <a:r>
              <a:rPr lang="es-E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4,7782</a:t>
            </a:r>
            <a:endParaRPr lang="es-ES"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8" name="7 Rectángulo"/>
          <p:cNvSpPr/>
          <p:nvPr/>
        </p:nvSpPr>
        <p:spPr>
          <a:xfrm>
            <a:off x="1428728" y="2357430"/>
            <a:ext cx="3429024" cy="461665"/>
          </a:xfrm>
          <a:prstGeom prst="rect">
            <a:avLst/>
          </a:prstGeom>
          <a:noFill/>
        </p:spPr>
        <p:txBody>
          <a:bodyPr wrap="square" lIns="91440" tIns="45720" rIns="91440" bIns="45720">
            <a:spAutoFit/>
          </a:bodyPr>
          <a:lstStyle/>
          <a:p>
            <a:pPr algn="ctr"/>
            <a:r>
              <a:rPr lang="es-E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4,5944  x 1,04</a:t>
            </a:r>
            <a:endParaRPr lang="es-ES"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9" name="8 Flecha a la derecha con muesca"/>
          <p:cNvSpPr/>
          <p:nvPr/>
        </p:nvSpPr>
        <p:spPr>
          <a:xfrm>
            <a:off x="1285852" y="3786190"/>
            <a:ext cx="3857652" cy="1357322"/>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 name="9 Flecha a la derecha con muesca"/>
          <p:cNvSpPr/>
          <p:nvPr/>
        </p:nvSpPr>
        <p:spPr>
          <a:xfrm>
            <a:off x="2000232" y="5286388"/>
            <a:ext cx="4429156" cy="1357322"/>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 name="10 Sol"/>
          <p:cNvSpPr/>
          <p:nvPr/>
        </p:nvSpPr>
        <p:spPr>
          <a:xfrm>
            <a:off x="5572132" y="3357562"/>
            <a:ext cx="2214578" cy="1785950"/>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 name="11 Sol"/>
          <p:cNvSpPr/>
          <p:nvPr/>
        </p:nvSpPr>
        <p:spPr>
          <a:xfrm>
            <a:off x="6715140" y="4714884"/>
            <a:ext cx="2428860" cy="1857388"/>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 name="12 Rectángulo"/>
          <p:cNvSpPr/>
          <p:nvPr/>
        </p:nvSpPr>
        <p:spPr>
          <a:xfrm>
            <a:off x="1571604" y="4214818"/>
            <a:ext cx="3429024" cy="461665"/>
          </a:xfrm>
          <a:prstGeom prst="rect">
            <a:avLst/>
          </a:prstGeom>
          <a:noFill/>
        </p:spPr>
        <p:txBody>
          <a:bodyPr wrap="square" lIns="91440" tIns="45720" rIns="91440" bIns="45720">
            <a:spAutoFit/>
          </a:bodyPr>
          <a:lstStyle/>
          <a:p>
            <a:pPr algn="ctr"/>
            <a:r>
              <a:rPr lang="es-E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4,7782  x 1,04</a:t>
            </a:r>
            <a:endParaRPr lang="es-ES"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4" name="13 Rectángulo"/>
          <p:cNvSpPr/>
          <p:nvPr/>
        </p:nvSpPr>
        <p:spPr>
          <a:xfrm>
            <a:off x="5929322" y="4000504"/>
            <a:ext cx="1571636" cy="461665"/>
          </a:xfrm>
          <a:prstGeom prst="rect">
            <a:avLst/>
          </a:prstGeom>
          <a:noFill/>
        </p:spPr>
        <p:txBody>
          <a:bodyPr wrap="square" lIns="91440" tIns="45720" rIns="91440" bIns="45720">
            <a:spAutoFit/>
          </a:bodyPr>
          <a:lstStyle/>
          <a:p>
            <a:pPr algn="ctr"/>
            <a:r>
              <a:rPr lang="es-E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4,9693</a:t>
            </a:r>
            <a:endParaRPr lang="es-ES"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5" name="14 Rectángulo"/>
          <p:cNvSpPr/>
          <p:nvPr/>
        </p:nvSpPr>
        <p:spPr>
          <a:xfrm>
            <a:off x="2071670" y="5715016"/>
            <a:ext cx="3429024" cy="461665"/>
          </a:xfrm>
          <a:prstGeom prst="rect">
            <a:avLst/>
          </a:prstGeom>
          <a:noFill/>
        </p:spPr>
        <p:txBody>
          <a:bodyPr wrap="square" lIns="91440" tIns="45720" rIns="91440" bIns="45720">
            <a:spAutoFit/>
          </a:bodyPr>
          <a:lstStyle/>
          <a:p>
            <a:pPr algn="ctr"/>
            <a:r>
              <a:rPr lang="es-E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4,9693  x 1,091056</a:t>
            </a:r>
            <a:endParaRPr lang="es-ES"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6" name="15 Rectángulo"/>
          <p:cNvSpPr/>
          <p:nvPr/>
        </p:nvSpPr>
        <p:spPr>
          <a:xfrm>
            <a:off x="7072330" y="5429264"/>
            <a:ext cx="1571636" cy="461665"/>
          </a:xfrm>
          <a:prstGeom prst="rect">
            <a:avLst/>
          </a:prstGeom>
          <a:noFill/>
        </p:spPr>
        <p:txBody>
          <a:bodyPr wrap="square" lIns="91440" tIns="45720" rIns="91440" bIns="45720">
            <a:spAutoFit/>
          </a:bodyPr>
          <a:lstStyle/>
          <a:p>
            <a:pPr algn="ctr"/>
            <a:r>
              <a:rPr lang="es-ES"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5,4218</a:t>
            </a:r>
            <a:endParaRPr lang="es-ES"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a:srcRect/>
          <a:stretch>
            <a:fillRect/>
          </a:stretch>
        </p:blipFill>
        <p:spPr bwMode="auto">
          <a:xfrm>
            <a:off x="1571604" y="571480"/>
            <a:ext cx="6667520" cy="5492370"/>
          </a:xfrm>
          <a:prstGeom prst="rect">
            <a:avLst/>
          </a:prstGeom>
          <a:noFill/>
          <a:ln w="9525">
            <a:noFill/>
            <a:miter lim="800000"/>
            <a:headEnd/>
            <a:tailEnd/>
          </a:ln>
          <a:effectLst/>
        </p:spPr>
      </p:pic>
      <p:sp>
        <p:nvSpPr>
          <p:cNvPr id="2" name="1 Marcador de contenido"/>
          <p:cNvSpPr>
            <a:spLocks noGrp="1"/>
          </p:cNvSpPr>
          <p:nvPr>
            <p:ph idx="1"/>
          </p:nvPr>
        </p:nvSpPr>
        <p:spPr>
          <a:xfrm>
            <a:off x="214282" y="857232"/>
            <a:ext cx="8229600" cy="4525963"/>
          </a:xfrm>
        </p:spPr>
        <p:txBody>
          <a:bodyPr>
            <a:normAutofit/>
          </a:bodyPr>
          <a:lstStyle/>
          <a:p>
            <a:pPr>
              <a:buNone/>
            </a:pPr>
            <a:r>
              <a:rPr lang="es-ES" sz="2100" b="1" u="sng" dirty="0" smtClean="0"/>
              <a:t>Dto. Nº 575/17 – Modificado por</a:t>
            </a:r>
            <a:endParaRPr lang="es-ES" sz="2100" b="1" dirty="0"/>
          </a:p>
        </p:txBody>
      </p:sp>
      <p:sp>
        <p:nvSpPr>
          <p:cNvPr id="3" name="2 Título"/>
          <p:cNvSpPr>
            <a:spLocks noGrp="1"/>
          </p:cNvSpPr>
          <p:nvPr>
            <p:ph type="title"/>
          </p:nvPr>
        </p:nvSpPr>
        <p:spPr>
          <a:xfrm>
            <a:off x="428596" y="-142900"/>
            <a:ext cx="8229600" cy="1143000"/>
          </a:xfrm>
        </p:spPr>
        <p:txBody>
          <a:bodyPr/>
          <a:lstStyle/>
          <a:p>
            <a:pPr algn="ctr"/>
            <a:r>
              <a:rPr lang="es-ES" sz="3800" dirty="0" smtClean="0"/>
              <a:t>Policía</a:t>
            </a:r>
            <a:endParaRPr lang="es-ES" sz="38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481328"/>
            <a:ext cx="8229600" cy="1590482"/>
          </a:xfrm>
        </p:spPr>
        <p:txBody>
          <a:bodyPr>
            <a:normAutofit/>
          </a:bodyPr>
          <a:lstStyle/>
          <a:p>
            <a:r>
              <a:rPr lang="es-ES" dirty="0" smtClean="0"/>
              <a:t>Valor punto </a:t>
            </a:r>
            <a:r>
              <a:rPr lang="es-ES" sz="3200" dirty="0" smtClean="0"/>
              <a:t>32,9347</a:t>
            </a:r>
            <a:r>
              <a:rPr lang="es-ES" dirty="0" smtClean="0"/>
              <a:t> desde 01/07/2016</a:t>
            </a:r>
          </a:p>
          <a:p>
            <a:pPr>
              <a:buNone/>
            </a:pPr>
            <a:endParaRPr lang="es-ES" dirty="0" smtClean="0"/>
          </a:p>
          <a:p>
            <a:r>
              <a:rPr lang="es-ES" dirty="0" smtClean="0"/>
              <a:t>A partir del 01/04/2017</a:t>
            </a:r>
            <a:endParaRPr lang="es-ES" dirty="0"/>
          </a:p>
        </p:txBody>
      </p:sp>
      <p:sp>
        <p:nvSpPr>
          <p:cNvPr id="4" name="2 Título"/>
          <p:cNvSpPr>
            <a:spLocks noGrp="1"/>
          </p:cNvSpPr>
          <p:nvPr>
            <p:ph type="title"/>
          </p:nvPr>
        </p:nvSpPr>
        <p:spPr/>
        <p:txBody>
          <a:bodyPr/>
          <a:lstStyle/>
          <a:p>
            <a:pPr algn="ctr"/>
            <a:r>
              <a:rPr lang="es-ES" dirty="0" smtClean="0"/>
              <a:t>VALOR PUNTO POLICIA</a:t>
            </a:r>
            <a:endParaRPr lang="es-ES" dirty="0"/>
          </a:p>
        </p:txBody>
      </p:sp>
      <p:sp>
        <p:nvSpPr>
          <p:cNvPr id="5" name="4 Flecha a la derecha con muesca"/>
          <p:cNvSpPr/>
          <p:nvPr/>
        </p:nvSpPr>
        <p:spPr>
          <a:xfrm>
            <a:off x="785786" y="3357562"/>
            <a:ext cx="4429156" cy="1357322"/>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 name="5 Sol"/>
          <p:cNvSpPr/>
          <p:nvPr/>
        </p:nvSpPr>
        <p:spPr>
          <a:xfrm>
            <a:off x="5572132" y="2571744"/>
            <a:ext cx="3143272" cy="2857520"/>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 name="6 Rectángulo"/>
          <p:cNvSpPr/>
          <p:nvPr/>
        </p:nvSpPr>
        <p:spPr>
          <a:xfrm>
            <a:off x="1285852" y="3857628"/>
            <a:ext cx="3429024" cy="461665"/>
          </a:xfrm>
          <a:prstGeom prst="rect">
            <a:avLst/>
          </a:prstGeom>
          <a:noFill/>
        </p:spPr>
        <p:txBody>
          <a:bodyPr wrap="square" lIns="91440" tIns="45720" rIns="91440" bIns="45720">
            <a:spAutoFit/>
          </a:bodyPr>
          <a:lstStyle/>
          <a:p>
            <a:pPr algn="ctr"/>
            <a:r>
              <a:rPr lang="es-E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32,9347  x 1,091056</a:t>
            </a:r>
            <a:endParaRPr lang="es-ES"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8" name="7 Rectángulo"/>
          <p:cNvSpPr/>
          <p:nvPr/>
        </p:nvSpPr>
        <p:spPr>
          <a:xfrm>
            <a:off x="6357950" y="3786190"/>
            <a:ext cx="1571636" cy="461665"/>
          </a:xfrm>
          <a:prstGeom prst="rect">
            <a:avLst/>
          </a:prstGeom>
          <a:noFill/>
        </p:spPr>
        <p:txBody>
          <a:bodyPr wrap="square" lIns="91440" tIns="45720" rIns="91440" bIns="45720">
            <a:spAutoFit/>
          </a:bodyPr>
          <a:lstStyle/>
          <a:p>
            <a:pPr algn="ctr"/>
            <a:r>
              <a:rPr lang="es-E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35,9336</a:t>
            </a:r>
            <a:endParaRPr lang="es-ES"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142984"/>
            <a:ext cx="8229600" cy="5143536"/>
          </a:xfrm>
        </p:spPr>
        <p:txBody>
          <a:bodyPr>
            <a:normAutofit fontScale="70000" lnSpcReduction="20000"/>
          </a:bodyPr>
          <a:lstStyle/>
          <a:p>
            <a:pPr>
              <a:buNone/>
            </a:pPr>
            <a:endParaRPr lang="es-AR" b="1" dirty="0" smtClean="0">
              <a:latin typeface="Arial" pitchFamily="34" charset="0"/>
              <a:cs typeface="Arial" pitchFamily="34" charset="0"/>
            </a:endParaRPr>
          </a:p>
          <a:p>
            <a:pPr algn="just">
              <a:buClr>
                <a:schemeClr val="accent3"/>
              </a:buClr>
              <a:buNone/>
              <a:defRPr/>
            </a:pPr>
            <a:r>
              <a:rPr lang="es-ES" dirty="0" smtClean="0">
                <a:latin typeface="Arial" pitchFamily="34" charset="0"/>
                <a:cs typeface="Arial" pitchFamily="34" charset="0"/>
              </a:rPr>
              <a:t>	El Art. 37º de la Ley de Ministerios 2987 establece que la remuneración del cargo de Gobernador de la Provincia (categoría AP0) será igual al promedio de los sueldos brutos totales de las categorías:</a:t>
            </a:r>
          </a:p>
          <a:p>
            <a:pPr algn="just">
              <a:buClr>
                <a:schemeClr val="accent3"/>
              </a:buClr>
              <a:buNone/>
              <a:defRPr/>
            </a:pPr>
            <a:endParaRPr lang="es-ES" dirty="0" smtClean="0">
              <a:latin typeface="Arial" pitchFamily="34" charset="0"/>
              <a:cs typeface="Arial" pitchFamily="34" charset="0"/>
            </a:endParaRPr>
          </a:p>
          <a:p>
            <a:pPr>
              <a:buClr>
                <a:schemeClr val="accent3"/>
              </a:buClr>
              <a:buFont typeface="Wingdings" pitchFamily="2" charset="2"/>
              <a:buChar char="q"/>
              <a:defRPr/>
            </a:pPr>
            <a:r>
              <a:rPr lang="es-ES" sz="3200" b="1" dirty="0" smtClean="0">
                <a:solidFill>
                  <a:schemeClr val="bg2">
                    <a:lumMod val="25000"/>
                  </a:schemeClr>
                </a:solidFill>
                <a:latin typeface="Arial" pitchFamily="34" charset="0"/>
                <a:cs typeface="Arial" pitchFamily="34" charset="0"/>
              </a:rPr>
              <a:t>AE2 - Director de Enseñanza Media</a:t>
            </a:r>
          </a:p>
          <a:p>
            <a:pPr>
              <a:buClr>
                <a:schemeClr val="accent3"/>
              </a:buClr>
              <a:buFont typeface="Wingdings" pitchFamily="2" charset="2"/>
              <a:buChar char="q"/>
              <a:defRPr/>
            </a:pPr>
            <a:r>
              <a:rPr lang="es-ES" sz="3200" b="1" dirty="0" smtClean="0">
                <a:solidFill>
                  <a:schemeClr val="bg2">
                    <a:lumMod val="25000"/>
                  </a:schemeClr>
                </a:solidFill>
                <a:latin typeface="Arial" pitchFamily="34" charset="0"/>
                <a:cs typeface="Arial" pitchFamily="34" charset="0"/>
              </a:rPr>
              <a:t>M40 - Director de Hospital Complejidad VIII</a:t>
            </a:r>
          </a:p>
          <a:p>
            <a:pPr>
              <a:buClr>
                <a:schemeClr val="accent3"/>
              </a:buClr>
              <a:buFont typeface="Wingdings" pitchFamily="2" charset="2"/>
              <a:buChar char="q"/>
              <a:defRPr/>
            </a:pPr>
            <a:r>
              <a:rPr lang="es-ES" sz="3200" b="1" dirty="0" smtClean="0">
                <a:solidFill>
                  <a:schemeClr val="bg2">
                    <a:lumMod val="25000"/>
                  </a:schemeClr>
                </a:solidFill>
                <a:latin typeface="Arial" pitchFamily="34" charset="0"/>
                <a:cs typeface="Arial" pitchFamily="34" charset="0"/>
              </a:rPr>
              <a:t>DIP  - Diputado Provincial</a:t>
            </a:r>
          </a:p>
          <a:p>
            <a:pPr>
              <a:buClr>
                <a:schemeClr val="accent3"/>
              </a:buClr>
              <a:buFont typeface="Wingdings" pitchFamily="2" charset="2"/>
              <a:buChar char="q"/>
              <a:defRPr/>
            </a:pPr>
            <a:r>
              <a:rPr lang="es-ES" sz="3200" b="1" dirty="0" smtClean="0">
                <a:solidFill>
                  <a:schemeClr val="bg2">
                    <a:lumMod val="25000"/>
                  </a:schemeClr>
                </a:solidFill>
                <a:latin typeface="Arial" pitchFamily="34" charset="0"/>
                <a:cs typeface="Arial" pitchFamily="34" charset="0"/>
              </a:rPr>
              <a:t>TCP - Presidente del Tribunal de Cuentas</a:t>
            </a:r>
            <a:endParaRPr lang="es-ES" sz="3200" b="1" u="sng" dirty="0" smtClean="0">
              <a:solidFill>
                <a:schemeClr val="bg2">
                  <a:lumMod val="25000"/>
                </a:schemeClr>
              </a:solidFill>
              <a:latin typeface="Arial" pitchFamily="34" charset="0"/>
              <a:cs typeface="Arial" pitchFamily="34" charset="0"/>
            </a:endParaRPr>
          </a:p>
          <a:p>
            <a:pPr>
              <a:buClr>
                <a:schemeClr val="accent3"/>
              </a:buClr>
              <a:buNone/>
              <a:defRPr/>
            </a:pPr>
            <a:r>
              <a:rPr lang="es-ES" dirty="0" smtClean="0">
                <a:latin typeface="Andalus" pitchFamily="18" charset="-78"/>
                <a:cs typeface="Andalus" pitchFamily="18" charset="-78"/>
              </a:rPr>
              <a:t>                                                                         </a:t>
            </a:r>
            <a:r>
              <a:rPr lang="es-ES" sz="2100" dirty="0" smtClean="0">
                <a:latin typeface="Andalus" pitchFamily="18" charset="-78"/>
                <a:cs typeface="Andalus" pitchFamily="18" charset="-78"/>
              </a:rPr>
              <a:t> </a:t>
            </a:r>
            <a:endParaRPr lang="es-ES" dirty="0" smtClean="0">
              <a:latin typeface="Arial" pitchFamily="34" charset="0"/>
              <a:cs typeface="Arial" pitchFamily="34" charset="0"/>
            </a:endParaRPr>
          </a:p>
          <a:p>
            <a:pPr>
              <a:buNone/>
            </a:pPr>
            <a:r>
              <a:rPr lang="es-AR" dirty="0" smtClean="0">
                <a:latin typeface="Arial" pitchFamily="34" charset="0"/>
                <a:cs typeface="Arial" pitchFamily="34" charset="0"/>
              </a:rPr>
              <a:t> </a:t>
            </a:r>
            <a:r>
              <a:rPr lang="es-AR" b="1" dirty="0" smtClean="0">
                <a:latin typeface="Arial" pitchFamily="34" charset="0"/>
                <a:cs typeface="Arial" pitchFamily="34" charset="0"/>
              </a:rPr>
              <a:t>son de aplicación las siguientes Normas Legales:</a:t>
            </a:r>
            <a:endParaRPr lang="es-ES" dirty="0" smtClean="0">
              <a:latin typeface="Arial" pitchFamily="34" charset="0"/>
              <a:cs typeface="Arial" pitchFamily="34" charset="0"/>
            </a:endParaRPr>
          </a:p>
          <a:p>
            <a:pPr lvl="0"/>
            <a:r>
              <a:rPr lang="es-AR" dirty="0" smtClean="0">
                <a:latin typeface="Arial" pitchFamily="34" charset="0"/>
                <a:cs typeface="Arial" pitchFamily="34" charset="0"/>
              </a:rPr>
              <a:t>Decreto Nº 572/2017 modificado por Decreto Nº 618/17– Personal Escalafón Docente</a:t>
            </a:r>
            <a:endParaRPr lang="es-ES" dirty="0" smtClean="0">
              <a:latin typeface="Arial" pitchFamily="34" charset="0"/>
              <a:cs typeface="Arial" pitchFamily="34" charset="0"/>
            </a:endParaRPr>
          </a:p>
          <a:p>
            <a:pPr lvl="0"/>
            <a:r>
              <a:rPr lang="es-AR" dirty="0" smtClean="0">
                <a:latin typeface="Arial" pitchFamily="34" charset="0"/>
                <a:cs typeface="Arial" pitchFamily="34" charset="0"/>
              </a:rPr>
              <a:t>Decreto Nº 574/2017 modificado por Decreto Nº 619/17 – Personal Salud</a:t>
            </a:r>
            <a:endParaRPr lang="es-ES" dirty="0" smtClean="0">
              <a:latin typeface="Arial" pitchFamily="34" charset="0"/>
              <a:cs typeface="Arial" pitchFamily="34" charset="0"/>
            </a:endParaRPr>
          </a:p>
          <a:p>
            <a:pPr lvl="0"/>
            <a:r>
              <a:rPr lang="es-AR" dirty="0" smtClean="0">
                <a:latin typeface="Arial" pitchFamily="34" charset="0"/>
                <a:cs typeface="Arial" pitchFamily="34" charset="0"/>
              </a:rPr>
              <a:t>Resolución Nº 131/2017 Honorable Legislatura  – Diputados.</a:t>
            </a:r>
          </a:p>
          <a:p>
            <a:pPr lvl="0"/>
            <a:endParaRPr lang="es-ES" dirty="0" smtClean="0">
              <a:latin typeface="Arial" pitchFamily="34" charset="0"/>
              <a:cs typeface="Arial" pitchFamily="34" charset="0"/>
            </a:endParaRPr>
          </a:p>
          <a:p>
            <a:pPr>
              <a:buNone/>
            </a:pPr>
            <a:r>
              <a:rPr lang="es-AR" dirty="0" smtClean="0">
                <a:latin typeface="Arial" pitchFamily="34" charset="0"/>
                <a:cs typeface="Arial" pitchFamily="34" charset="0"/>
              </a:rPr>
              <a:t> </a:t>
            </a:r>
            <a:endParaRPr lang="es-ES" dirty="0"/>
          </a:p>
        </p:txBody>
      </p:sp>
      <p:sp>
        <p:nvSpPr>
          <p:cNvPr id="2" name="1 Título"/>
          <p:cNvSpPr>
            <a:spLocks noGrp="1"/>
          </p:cNvSpPr>
          <p:nvPr>
            <p:ph type="title"/>
          </p:nvPr>
        </p:nvSpPr>
        <p:spPr>
          <a:xfrm>
            <a:off x="-142908" y="274638"/>
            <a:ext cx="9501254" cy="1143000"/>
          </a:xfrm>
        </p:spPr>
        <p:txBody>
          <a:bodyPr>
            <a:normAutofit fontScale="90000"/>
          </a:bodyPr>
          <a:lstStyle/>
          <a:p>
            <a:pPr algn="ctr"/>
            <a:r>
              <a:rPr lang="es-ES" sz="2200" b="1" u="sng" dirty="0" smtClean="0">
                <a:latin typeface="Verdana" pitchFamily="34" charset="0"/>
                <a:ea typeface="Verdana" pitchFamily="34" charset="0"/>
                <a:cs typeface="Verdana" pitchFamily="34" charset="0"/>
              </a:rPr>
              <a:t>Actualización a partir 01/04/2017 </a:t>
            </a:r>
            <a:br>
              <a:rPr lang="es-ES" sz="2200" b="1" u="sng" dirty="0" smtClean="0">
                <a:latin typeface="Verdana" pitchFamily="34" charset="0"/>
                <a:ea typeface="Verdana" pitchFamily="34" charset="0"/>
                <a:cs typeface="Verdana" pitchFamily="34" charset="0"/>
              </a:rPr>
            </a:br>
            <a:r>
              <a:rPr lang="es-AR" sz="2000" u="sng" dirty="0" smtClean="0">
                <a:latin typeface="Arial" pitchFamily="34" charset="0"/>
                <a:cs typeface="Arial" pitchFamily="34" charset="0"/>
              </a:rPr>
              <a:t>Incremento Autoridades Políticas – Aplicación del Artículo 37º de la Ley 2987. </a:t>
            </a:r>
            <a:r>
              <a:rPr lang="es-AR" sz="3200" u="sng" dirty="0" smtClean="0">
                <a:latin typeface="Arial" pitchFamily="34" charset="0"/>
                <a:cs typeface="Arial" pitchFamily="34" charset="0"/>
              </a:rPr>
              <a:t/>
            </a:r>
            <a:br>
              <a:rPr lang="es-AR" sz="3200" u="sng" dirty="0" smtClean="0">
                <a:latin typeface="Arial" pitchFamily="34" charset="0"/>
                <a:cs typeface="Arial" pitchFamily="34" charset="0"/>
              </a:rPr>
            </a:br>
            <a:r>
              <a:rPr lang="es-ES" sz="3200" b="1" u="sng" dirty="0" smtClean="0">
                <a:latin typeface="Verdana" pitchFamily="34" charset="0"/>
                <a:ea typeface="Verdana" pitchFamily="34" charset="0"/>
                <a:cs typeface="Verdana" pitchFamily="34" charset="0"/>
              </a:rPr>
              <a:t> </a:t>
            </a:r>
            <a:endParaRPr lang="es-ES" sz="3200" u="sng"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28596" y="1071546"/>
            <a:ext cx="8286808" cy="4873752"/>
          </a:xfrm>
        </p:spPr>
        <p:txBody>
          <a:bodyPr/>
          <a:lstStyle/>
          <a:p>
            <a:pPr algn="just">
              <a:buNone/>
            </a:pPr>
            <a:r>
              <a:rPr lang="es-AR" b="1" dirty="0" smtClean="0">
                <a:latin typeface="Arial" pitchFamily="34" charset="0"/>
                <a:cs typeface="Arial" pitchFamily="34" charset="0"/>
              </a:rPr>
              <a:t>	</a:t>
            </a:r>
            <a:r>
              <a:rPr lang="es-AR" sz="2000" b="1" dirty="0" smtClean="0">
                <a:latin typeface="Arial" pitchFamily="34" charset="0"/>
                <a:cs typeface="Arial" pitchFamily="34" charset="0"/>
              </a:rPr>
              <a:t>Incremento de tasas de aportes y contribuciones previsionales al ISSN:</a:t>
            </a:r>
            <a:endParaRPr lang="es-ES" sz="2000" dirty="0" smtClean="0">
              <a:latin typeface="Arial" pitchFamily="34" charset="0"/>
              <a:cs typeface="Arial" pitchFamily="34" charset="0"/>
            </a:endParaRPr>
          </a:p>
          <a:p>
            <a:pPr>
              <a:buNone/>
            </a:pPr>
            <a:r>
              <a:rPr lang="es-AR" b="1" dirty="0" smtClean="0">
                <a:latin typeface="Arial" pitchFamily="34" charset="0"/>
                <a:cs typeface="Arial" pitchFamily="34" charset="0"/>
              </a:rPr>
              <a:t> </a:t>
            </a:r>
            <a:endParaRPr lang="es-ES" dirty="0" smtClean="0">
              <a:latin typeface="Arial" pitchFamily="34" charset="0"/>
              <a:cs typeface="Arial" pitchFamily="34" charset="0"/>
            </a:endParaRPr>
          </a:p>
          <a:p>
            <a:pPr>
              <a:buNone/>
            </a:pPr>
            <a:endParaRPr lang="es-ES" dirty="0"/>
          </a:p>
        </p:txBody>
      </p:sp>
      <p:sp>
        <p:nvSpPr>
          <p:cNvPr id="2" name="1 Título"/>
          <p:cNvSpPr>
            <a:spLocks noGrp="1"/>
          </p:cNvSpPr>
          <p:nvPr>
            <p:ph type="title"/>
          </p:nvPr>
        </p:nvSpPr>
        <p:spPr>
          <a:xfrm>
            <a:off x="428596" y="0"/>
            <a:ext cx="8229600" cy="1143000"/>
          </a:xfrm>
        </p:spPr>
        <p:txBody>
          <a:bodyPr>
            <a:normAutofit/>
          </a:bodyPr>
          <a:lstStyle/>
          <a:p>
            <a:r>
              <a:rPr lang="es-ES" sz="3200" b="1" dirty="0" smtClean="0">
                <a:latin typeface="Verdana" pitchFamily="34" charset="0"/>
                <a:ea typeface="Verdana" pitchFamily="34" charset="0"/>
                <a:cs typeface="Verdana" pitchFamily="34" charset="0"/>
              </a:rPr>
              <a:t>Novedades a partir 01/03/2016</a:t>
            </a:r>
            <a:endParaRPr lang="es-ES" sz="3200" dirty="0"/>
          </a:p>
        </p:txBody>
      </p:sp>
      <p:pic>
        <p:nvPicPr>
          <p:cNvPr id="15362" name="Picture 2" descr="C:\Users\ayauhar\Desktop\Captura Dto 345 2016.PNG"/>
          <p:cNvPicPr>
            <a:picLocks noChangeAspect="1" noChangeArrowheads="1"/>
          </p:cNvPicPr>
          <p:nvPr/>
        </p:nvPicPr>
        <p:blipFill>
          <a:blip r:embed="rId2" cstate="print"/>
          <a:srcRect/>
          <a:stretch>
            <a:fillRect/>
          </a:stretch>
        </p:blipFill>
        <p:spPr bwMode="auto">
          <a:xfrm>
            <a:off x="928662" y="1785926"/>
            <a:ext cx="7460343" cy="399098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7901014" cy="1143000"/>
          </a:xfrm>
        </p:spPr>
        <p:txBody>
          <a:bodyPr>
            <a:normAutofit/>
          </a:bodyPr>
          <a:lstStyle/>
          <a:p>
            <a:r>
              <a:rPr lang="es-ES" sz="1800" b="1" u="sng" dirty="0" smtClean="0">
                <a:solidFill>
                  <a:schemeClr val="tx1"/>
                </a:solidFill>
                <a:latin typeface="Arial" pitchFamily="34" charset="0"/>
                <a:cs typeface="Arial" pitchFamily="34" charset="0"/>
              </a:rPr>
              <a:t>Evolución Concepto 1500:</a:t>
            </a:r>
            <a:r>
              <a:rPr lang="es-ES" sz="1800" dirty="0" smtClean="0">
                <a:solidFill>
                  <a:schemeClr val="tx1"/>
                </a:solidFill>
                <a:latin typeface="Arial" pitchFamily="34" charset="0"/>
                <a:cs typeface="Arial" pitchFamily="34" charset="0"/>
              </a:rPr>
              <a:t> Aporte Jubilatorio</a:t>
            </a:r>
            <a:r>
              <a:rPr lang="es-ES" sz="1200" dirty="0" smtClean="0">
                <a:solidFill>
                  <a:schemeClr val="tx1"/>
                </a:solidFill>
              </a:rPr>
              <a:t/>
            </a:r>
            <a:br>
              <a:rPr lang="es-ES" sz="1200" dirty="0" smtClean="0">
                <a:solidFill>
                  <a:schemeClr val="tx1"/>
                </a:solidFill>
              </a:rPr>
            </a:br>
            <a:r>
              <a:rPr lang="es-ES" sz="1200" dirty="0" smtClean="0">
                <a:solidFill>
                  <a:schemeClr val="tx1"/>
                </a:solidFill>
              </a:rPr>
              <a:t> </a:t>
            </a:r>
            <a:br>
              <a:rPr lang="es-ES" sz="1200" dirty="0" smtClean="0">
                <a:solidFill>
                  <a:schemeClr val="tx1"/>
                </a:solidFill>
              </a:rPr>
            </a:br>
            <a:r>
              <a:rPr lang="es-ES" sz="1600" b="1" dirty="0" smtClean="0">
                <a:solidFill>
                  <a:schemeClr val="tx1"/>
                </a:solidFill>
                <a:latin typeface="Arial" pitchFamily="34" charset="0"/>
                <a:cs typeface="Arial" pitchFamily="34" charset="0"/>
              </a:rPr>
              <a:t>Descripción:</a:t>
            </a:r>
            <a:r>
              <a:rPr lang="es-ES" sz="1600" dirty="0" smtClean="0">
                <a:solidFill>
                  <a:schemeClr val="tx1"/>
                </a:solidFill>
                <a:latin typeface="Arial" pitchFamily="34" charset="0"/>
                <a:cs typeface="Arial" pitchFamily="34" charset="0"/>
              </a:rPr>
              <a:t> Es el aporte personal jubilatorio al I.S.S.N. que se practica sobre las remuneraciones brutas sujetas a aportes de acuerdo a la siguiente escala:</a:t>
            </a:r>
            <a:endParaRPr lang="es-ES" sz="1600" dirty="0">
              <a:solidFill>
                <a:schemeClr val="tx1"/>
              </a:solidFill>
              <a:latin typeface="Arial" pitchFamily="34" charset="0"/>
              <a:cs typeface="Arial" pitchFamily="34" charset="0"/>
            </a:endParaRPr>
          </a:p>
        </p:txBody>
      </p:sp>
      <p:graphicFrame>
        <p:nvGraphicFramePr>
          <p:cNvPr id="5" name="4 Tabla"/>
          <p:cNvGraphicFramePr>
            <a:graphicFrameLocks noGrp="1"/>
          </p:cNvGraphicFramePr>
          <p:nvPr/>
        </p:nvGraphicFramePr>
        <p:xfrm>
          <a:off x="500034" y="2071678"/>
          <a:ext cx="8143931" cy="2585720"/>
        </p:xfrm>
        <a:graphic>
          <a:graphicData uri="http://schemas.openxmlformats.org/drawingml/2006/table">
            <a:tbl>
              <a:tblPr firstRow="1" bandRow="1">
                <a:tableStyleId>{5C22544A-7EE6-4342-B048-85BDC9FD1C3A}</a:tableStyleId>
              </a:tblPr>
              <a:tblGrid>
                <a:gridCol w="2571768"/>
                <a:gridCol w="1000132"/>
                <a:gridCol w="1000132"/>
                <a:gridCol w="1003993"/>
                <a:gridCol w="1027163"/>
                <a:gridCol w="1540743"/>
              </a:tblGrid>
              <a:tr h="370840">
                <a:tc>
                  <a:txBody>
                    <a:bodyPr/>
                    <a:lstStyle/>
                    <a:p>
                      <a:pPr algn="ctr">
                        <a:spcAft>
                          <a:spcPts val="0"/>
                        </a:spcAft>
                      </a:pPr>
                      <a:r>
                        <a:rPr lang="es-ES" sz="1600" b="1" dirty="0">
                          <a:latin typeface="Arial" pitchFamily="34" charset="0"/>
                          <a:ea typeface="Times New Roman"/>
                          <a:cs typeface="Arial" pitchFamily="34" charset="0"/>
                        </a:rPr>
                        <a:t>Régimen jubilatorio</a:t>
                      </a:r>
                      <a:endParaRPr lang="es-ES" sz="1600" dirty="0">
                        <a:latin typeface="Arial" pitchFamily="34" charset="0"/>
                        <a:ea typeface="Times New Roman"/>
                        <a:cs typeface="Arial" pitchFamily="34" charset="0"/>
                      </a:endParaRPr>
                    </a:p>
                  </a:txBody>
                  <a:tcPr marL="68580" marR="68580" marT="0" marB="0" anchor="ctr"/>
                </a:tc>
                <a:tc>
                  <a:txBody>
                    <a:bodyPr/>
                    <a:lstStyle/>
                    <a:p>
                      <a:pPr algn="ctr">
                        <a:spcAft>
                          <a:spcPts val="0"/>
                        </a:spcAft>
                      </a:pPr>
                      <a:r>
                        <a:rPr lang="es-ES" sz="1600" b="1" dirty="0">
                          <a:latin typeface="Arial" pitchFamily="34" charset="0"/>
                          <a:ea typeface="Times New Roman"/>
                          <a:cs typeface="Arial" pitchFamily="34" charset="0"/>
                        </a:rPr>
                        <a:t>Hasta 29/02/16</a:t>
                      </a:r>
                      <a:endParaRPr lang="es-ES" sz="1600" dirty="0">
                        <a:latin typeface="Arial" pitchFamily="34" charset="0"/>
                        <a:ea typeface="Times New Roman"/>
                        <a:cs typeface="Arial" pitchFamily="34" charset="0"/>
                      </a:endParaRPr>
                    </a:p>
                  </a:txBody>
                  <a:tcPr marL="68580" marR="68580" marT="0" marB="0"/>
                </a:tc>
                <a:tc>
                  <a:txBody>
                    <a:bodyPr/>
                    <a:lstStyle/>
                    <a:p>
                      <a:pPr algn="ctr">
                        <a:spcAft>
                          <a:spcPts val="0"/>
                        </a:spcAft>
                      </a:pPr>
                      <a:r>
                        <a:rPr lang="es-ES" sz="1600" b="1" dirty="0">
                          <a:latin typeface="Arial" pitchFamily="34" charset="0"/>
                          <a:ea typeface="Times New Roman"/>
                          <a:cs typeface="Arial" pitchFamily="34" charset="0"/>
                        </a:rPr>
                        <a:t>01/03/16 al 30/06/16</a:t>
                      </a:r>
                      <a:endParaRPr lang="es-ES" sz="1600" dirty="0">
                        <a:latin typeface="Arial" pitchFamily="34" charset="0"/>
                        <a:ea typeface="Times New Roman"/>
                        <a:cs typeface="Arial" pitchFamily="34" charset="0"/>
                      </a:endParaRPr>
                    </a:p>
                  </a:txBody>
                  <a:tcPr marL="68580" marR="68580" marT="0" marB="0"/>
                </a:tc>
                <a:tc>
                  <a:txBody>
                    <a:bodyPr/>
                    <a:lstStyle/>
                    <a:p>
                      <a:pPr algn="ctr">
                        <a:spcAft>
                          <a:spcPts val="0"/>
                        </a:spcAft>
                      </a:pPr>
                      <a:r>
                        <a:rPr lang="es-ES" sz="1600" b="1" dirty="0">
                          <a:latin typeface="Arial" pitchFamily="34" charset="0"/>
                          <a:ea typeface="Times New Roman"/>
                          <a:cs typeface="Arial" pitchFamily="34" charset="0"/>
                        </a:rPr>
                        <a:t>01/07/16 al 31/10/16</a:t>
                      </a:r>
                      <a:endParaRPr lang="es-ES" sz="1600" dirty="0">
                        <a:latin typeface="Arial" pitchFamily="34" charset="0"/>
                        <a:ea typeface="Times New Roman"/>
                        <a:cs typeface="Arial" pitchFamily="34" charset="0"/>
                      </a:endParaRPr>
                    </a:p>
                  </a:txBody>
                  <a:tcPr marL="68580" marR="68580" marT="0" marB="0"/>
                </a:tc>
                <a:tc>
                  <a:txBody>
                    <a:bodyPr/>
                    <a:lstStyle/>
                    <a:p>
                      <a:pPr algn="ctr">
                        <a:spcAft>
                          <a:spcPts val="0"/>
                        </a:spcAft>
                      </a:pPr>
                      <a:r>
                        <a:rPr lang="es-ES" sz="1600" b="1" dirty="0">
                          <a:latin typeface="Arial" pitchFamily="34" charset="0"/>
                          <a:ea typeface="Times New Roman"/>
                          <a:cs typeface="Arial" pitchFamily="34" charset="0"/>
                        </a:rPr>
                        <a:t>01/11/16 al 31/12/16</a:t>
                      </a:r>
                      <a:endParaRPr lang="es-ES" sz="1600" dirty="0">
                        <a:latin typeface="Arial" pitchFamily="34" charset="0"/>
                        <a:ea typeface="Times New Roman"/>
                        <a:cs typeface="Arial" pitchFamily="34" charset="0"/>
                      </a:endParaRPr>
                    </a:p>
                  </a:txBody>
                  <a:tcPr marL="68580" marR="68580" marT="0" marB="0"/>
                </a:tc>
                <a:tc>
                  <a:txBody>
                    <a:bodyPr/>
                    <a:lstStyle/>
                    <a:p>
                      <a:pPr algn="ctr">
                        <a:spcAft>
                          <a:spcPts val="0"/>
                        </a:spcAft>
                      </a:pPr>
                      <a:r>
                        <a:rPr lang="es-ES" sz="1600" b="1" dirty="0">
                          <a:latin typeface="Arial" pitchFamily="34" charset="0"/>
                          <a:ea typeface="Times New Roman"/>
                          <a:cs typeface="Arial" pitchFamily="34" charset="0"/>
                        </a:rPr>
                        <a:t>A partir del 01/01/17</a:t>
                      </a:r>
                      <a:endParaRPr lang="es-ES" sz="1600" dirty="0">
                        <a:latin typeface="Arial" pitchFamily="34" charset="0"/>
                        <a:ea typeface="Times New Roman"/>
                        <a:cs typeface="Arial" pitchFamily="34" charset="0"/>
                      </a:endParaRPr>
                    </a:p>
                  </a:txBody>
                  <a:tcPr marL="68580" marR="68580" marT="0" marB="0"/>
                </a:tc>
              </a:tr>
              <a:tr h="370840">
                <a:tc>
                  <a:txBody>
                    <a:bodyPr/>
                    <a:lstStyle/>
                    <a:p>
                      <a:pPr>
                        <a:spcAft>
                          <a:spcPts val="0"/>
                        </a:spcAft>
                      </a:pPr>
                      <a:r>
                        <a:rPr lang="es-ES" sz="1600" dirty="0">
                          <a:latin typeface="Arial" pitchFamily="34" charset="0"/>
                          <a:ea typeface="Times New Roman"/>
                          <a:cs typeface="Arial" pitchFamily="34" charset="0"/>
                        </a:rPr>
                        <a:t>General</a:t>
                      </a:r>
                    </a:p>
                  </a:txBody>
                  <a:tcPr marL="68580" marR="68580" marT="0" marB="0"/>
                </a:tc>
                <a:tc>
                  <a:txBody>
                    <a:bodyPr/>
                    <a:lstStyle/>
                    <a:p>
                      <a:pPr algn="ctr">
                        <a:spcAft>
                          <a:spcPts val="0"/>
                        </a:spcAft>
                      </a:pPr>
                      <a:r>
                        <a:rPr lang="es-ES" sz="1600" dirty="0">
                          <a:latin typeface="Arial" pitchFamily="34" charset="0"/>
                          <a:ea typeface="Times New Roman"/>
                          <a:cs typeface="Arial" pitchFamily="34" charset="0"/>
                        </a:rPr>
                        <a:t>11.5%</a:t>
                      </a:r>
                    </a:p>
                  </a:txBody>
                  <a:tcPr marL="68580" marR="68580" marT="0" marB="0"/>
                </a:tc>
                <a:tc>
                  <a:txBody>
                    <a:bodyPr/>
                    <a:lstStyle/>
                    <a:p>
                      <a:pPr algn="ctr">
                        <a:spcAft>
                          <a:spcPts val="0"/>
                        </a:spcAft>
                      </a:pPr>
                      <a:r>
                        <a:rPr lang="es-ES" sz="1600" dirty="0">
                          <a:latin typeface="Arial" pitchFamily="34" charset="0"/>
                          <a:ea typeface="Times New Roman"/>
                          <a:cs typeface="Arial" pitchFamily="34" charset="0"/>
                        </a:rPr>
                        <a:t>12.5%</a:t>
                      </a:r>
                    </a:p>
                  </a:txBody>
                  <a:tcPr marL="68580" marR="68580" marT="0" marB="0"/>
                </a:tc>
                <a:tc>
                  <a:txBody>
                    <a:bodyPr/>
                    <a:lstStyle/>
                    <a:p>
                      <a:pPr algn="ctr">
                        <a:spcAft>
                          <a:spcPts val="0"/>
                        </a:spcAft>
                      </a:pPr>
                      <a:r>
                        <a:rPr lang="es-ES" sz="1600" dirty="0">
                          <a:latin typeface="Arial" pitchFamily="34" charset="0"/>
                          <a:ea typeface="Times New Roman"/>
                          <a:cs typeface="Arial" pitchFamily="34" charset="0"/>
                        </a:rPr>
                        <a:t>13.5%</a:t>
                      </a:r>
                    </a:p>
                  </a:txBody>
                  <a:tcPr marL="68580" marR="68580" marT="0" marB="0"/>
                </a:tc>
                <a:tc>
                  <a:txBody>
                    <a:bodyPr/>
                    <a:lstStyle/>
                    <a:p>
                      <a:pPr algn="ctr">
                        <a:spcAft>
                          <a:spcPts val="0"/>
                        </a:spcAft>
                      </a:pPr>
                      <a:r>
                        <a:rPr lang="es-ES" sz="1600" dirty="0">
                          <a:latin typeface="Arial" pitchFamily="34" charset="0"/>
                          <a:ea typeface="Times New Roman"/>
                          <a:cs typeface="Arial" pitchFamily="34" charset="0"/>
                        </a:rPr>
                        <a:t>14.5%</a:t>
                      </a:r>
                    </a:p>
                  </a:txBody>
                  <a:tcPr marL="68580" marR="68580" marT="0" marB="0"/>
                </a:tc>
                <a:tc>
                  <a:txBody>
                    <a:bodyPr/>
                    <a:lstStyle/>
                    <a:p>
                      <a:pPr algn="ctr">
                        <a:spcAft>
                          <a:spcPts val="0"/>
                        </a:spcAft>
                      </a:pPr>
                      <a:r>
                        <a:rPr lang="es-ES" sz="1600" b="1" dirty="0">
                          <a:latin typeface="Arial" pitchFamily="34" charset="0"/>
                          <a:ea typeface="Times New Roman"/>
                          <a:cs typeface="Arial" pitchFamily="34" charset="0"/>
                        </a:rPr>
                        <a:t>15.5%</a:t>
                      </a:r>
                    </a:p>
                  </a:txBody>
                  <a:tcPr marL="68580" marR="68580" marT="0" marB="0"/>
                </a:tc>
              </a:tr>
              <a:tr h="370840">
                <a:tc>
                  <a:txBody>
                    <a:bodyPr/>
                    <a:lstStyle/>
                    <a:p>
                      <a:pPr>
                        <a:spcAft>
                          <a:spcPts val="0"/>
                        </a:spcAft>
                      </a:pPr>
                      <a:r>
                        <a:rPr lang="es-ES" sz="1600" dirty="0">
                          <a:latin typeface="Arial" pitchFamily="34" charset="0"/>
                          <a:ea typeface="Times New Roman"/>
                          <a:cs typeface="Arial" pitchFamily="34" charset="0"/>
                        </a:rPr>
                        <a:t>Personal </a:t>
                      </a:r>
                      <a:r>
                        <a:rPr lang="es-ES" sz="1600" dirty="0" smtClean="0">
                          <a:latin typeface="Arial" pitchFamily="34" charset="0"/>
                          <a:ea typeface="Times New Roman"/>
                          <a:cs typeface="Arial" pitchFamily="34" charset="0"/>
                        </a:rPr>
                        <a:t>Docente </a:t>
                      </a:r>
                      <a:r>
                        <a:rPr lang="es-ES" sz="1600" spc="-75" dirty="0">
                          <a:latin typeface="Arial" pitchFamily="34" charset="0"/>
                          <a:ea typeface="Times New Roman"/>
                          <a:cs typeface="Arial" pitchFamily="34" charset="0"/>
                        </a:rPr>
                        <a:t>- Ley 956</a:t>
                      </a:r>
                      <a:endParaRPr lang="es-ES" sz="1600" dirty="0">
                        <a:latin typeface="Arial" pitchFamily="34" charset="0"/>
                        <a:ea typeface="Times New Roman"/>
                        <a:cs typeface="Arial" pitchFamily="34" charset="0"/>
                      </a:endParaRPr>
                    </a:p>
                  </a:txBody>
                  <a:tcPr marL="68580" marR="68580" marT="0" marB="0"/>
                </a:tc>
                <a:tc>
                  <a:txBody>
                    <a:bodyPr/>
                    <a:lstStyle/>
                    <a:p>
                      <a:pPr algn="ctr">
                        <a:spcAft>
                          <a:spcPts val="0"/>
                        </a:spcAft>
                      </a:pPr>
                      <a:r>
                        <a:rPr lang="es-ES" sz="1600" dirty="0">
                          <a:latin typeface="Arial" pitchFamily="34" charset="0"/>
                          <a:ea typeface="Times New Roman"/>
                          <a:cs typeface="Arial" pitchFamily="34" charset="0"/>
                        </a:rPr>
                        <a:t>12.5%</a:t>
                      </a:r>
                    </a:p>
                  </a:txBody>
                  <a:tcPr marL="68580" marR="68580" marT="0" marB="0"/>
                </a:tc>
                <a:tc>
                  <a:txBody>
                    <a:bodyPr/>
                    <a:lstStyle/>
                    <a:p>
                      <a:pPr algn="ctr">
                        <a:spcAft>
                          <a:spcPts val="0"/>
                        </a:spcAft>
                      </a:pPr>
                      <a:r>
                        <a:rPr lang="es-ES" sz="1600" dirty="0">
                          <a:latin typeface="Arial" pitchFamily="34" charset="0"/>
                          <a:ea typeface="Times New Roman"/>
                          <a:cs typeface="Arial" pitchFamily="34" charset="0"/>
                        </a:rPr>
                        <a:t>13.5%</a:t>
                      </a:r>
                    </a:p>
                  </a:txBody>
                  <a:tcPr marL="68580" marR="68580" marT="0" marB="0"/>
                </a:tc>
                <a:tc>
                  <a:txBody>
                    <a:bodyPr/>
                    <a:lstStyle/>
                    <a:p>
                      <a:pPr algn="ctr">
                        <a:spcAft>
                          <a:spcPts val="0"/>
                        </a:spcAft>
                      </a:pPr>
                      <a:r>
                        <a:rPr lang="es-ES" sz="1600" dirty="0">
                          <a:latin typeface="Arial" pitchFamily="34" charset="0"/>
                          <a:ea typeface="Times New Roman"/>
                          <a:cs typeface="Arial" pitchFamily="34" charset="0"/>
                        </a:rPr>
                        <a:t>14.5%</a:t>
                      </a:r>
                    </a:p>
                  </a:txBody>
                  <a:tcPr marL="68580" marR="68580" marT="0" marB="0"/>
                </a:tc>
                <a:tc>
                  <a:txBody>
                    <a:bodyPr/>
                    <a:lstStyle/>
                    <a:p>
                      <a:pPr algn="ctr">
                        <a:spcAft>
                          <a:spcPts val="0"/>
                        </a:spcAft>
                      </a:pPr>
                      <a:r>
                        <a:rPr lang="es-ES" sz="1600" dirty="0">
                          <a:latin typeface="Arial" pitchFamily="34" charset="0"/>
                          <a:ea typeface="Times New Roman"/>
                          <a:cs typeface="Arial" pitchFamily="34" charset="0"/>
                        </a:rPr>
                        <a:t>15.5%</a:t>
                      </a:r>
                    </a:p>
                  </a:txBody>
                  <a:tcPr marL="68580" marR="68580" marT="0" marB="0"/>
                </a:tc>
                <a:tc>
                  <a:txBody>
                    <a:bodyPr/>
                    <a:lstStyle/>
                    <a:p>
                      <a:pPr algn="ctr">
                        <a:spcAft>
                          <a:spcPts val="0"/>
                        </a:spcAft>
                      </a:pPr>
                      <a:r>
                        <a:rPr lang="es-ES" sz="1600" b="1" dirty="0">
                          <a:latin typeface="Arial" pitchFamily="34" charset="0"/>
                          <a:ea typeface="Times New Roman"/>
                          <a:cs typeface="Arial" pitchFamily="34" charset="0"/>
                        </a:rPr>
                        <a:t>16.5%</a:t>
                      </a:r>
                    </a:p>
                  </a:txBody>
                  <a:tcPr marL="68580" marR="68580" marT="0" marB="0"/>
                </a:tc>
              </a:tr>
              <a:tr h="370840">
                <a:tc>
                  <a:txBody>
                    <a:bodyPr/>
                    <a:lstStyle/>
                    <a:p>
                      <a:pPr>
                        <a:spcAft>
                          <a:spcPts val="0"/>
                        </a:spcAft>
                      </a:pPr>
                      <a:r>
                        <a:rPr lang="es-ES" sz="1600" b="0" dirty="0">
                          <a:latin typeface="Arial" pitchFamily="34" charset="0"/>
                          <a:ea typeface="Times New Roman"/>
                          <a:cs typeface="Arial" pitchFamily="34" charset="0"/>
                        </a:rPr>
                        <a:t>Funcionarios electivos</a:t>
                      </a:r>
                    </a:p>
                  </a:txBody>
                  <a:tcPr marL="68580" marR="68580" marT="0" marB="0"/>
                </a:tc>
                <a:tc>
                  <a:txBody>
                    <a:bodyPr/>
                    <a:lstStyle/>
                    <a:p>
                      <a:pPr algn="ctr">
                        <a:spcAft>
                          <a:spcPts val="0"/>
                        </a:spcAft>
                      </a:pPr>
                      <a:r>
                        <a:rPr lang="es-ES" sz="1600" dirty="0">
                          <a:latin typeface="Arial" pitchFamily="34" charset="0"/>
                          <a:ea typeface="Times New Roman"/>
                          <a:cs typeface="Arial" pitchFamily="34" charset="0"/>
                        </a:rPr>
                        <a:t>12.5%</a:t>
                      </a:r>
                    </a:p>
                  </a:txBody>
                  <a:tcPr marL="68580" marR="68580" marT="0" marB="0"/>
                </a:tc>
                <a:tc>
                  <a:txBody>
                    <a:bodyPr/>
                    <a:lstStyle/>
                    <a:p>
                      <a:pPr algn="ctr">
                        <a:spcAft>
                          <a:spcPts val="0"/>
                        </a:spcAft>
                      </a:pPr>
                      <a:r>
                        <a:rPr lang="es-ES" sz="1600" dirty="0">
                          <a:latin typeface="Arial" pitchFamily="34" charset="0"/>
                          <a:ea typeface="Times New Roman"/>
                          <a:cs typeface="Arial" pitchFamily="34" charset="0"/>
                        </a:rPr>
                        <a:t>13.5%</a:t>
                      </a:r>
                    </a:p>
                  </a:txBody>
                  <a:tcPr marL="68580" marR="68580" marT="0" marB="0"/>
                </a:tc>
                <a:tc>
                  <a:txBody>
                    <a:bodyPr/>
                    <a:lstStyle/>
                    <a:p>
                      <a:pPr algn="ctr">
                        <a:spcAft>
                          <a:spcPts val="0"/>
                        </a:spcAft>
                      </a:pPr>
                      <a:r>
                        <a:rPr lang="es-ES" sz="1600" dirty="0">
                          <a:latin typeface="Arial" pitchFamily="34" charset="0"/>
                          <a:ea typeface="Times New Roman"/>
                          <a:cs typeface="Arial" pitchFamily="34" charset="0"/>
                        </a:rPr>
                        <a:t>14.5%</a:t>
                      </a:r>
                    </a:p>
                  </a:txBody>
                  <a:tcPr marL="68580" marR="68580" marT="0" marB="0"/>
                </a:tc>
                <a:tc>
                  <a:txBody>
                    <a:bodyPr/>
                    <a:lstStyle/>
                    <a:p>
                      <a:pPr algn="ctr">
                        <a:spcAft>
                          <a:spcPts val="0"/>
                        </a:spcAft>
                      </a:pPr>
                      <a:r>
                        <a:rPr lang="es-ES" sz="1600" dirty="0">
                          <a:latin typeface="Arial" pitchFamily="34" charset="0"/>
                          <a:ea typeface="Times New Roman"/>
                          <a:cs typeface="Arial" pitchFamily="34" charset="0"/>
                        </a:rPr>
                        <a:t>15.5%</a:t>
                      </a:r>
                    </a:p>
                  </a:txBody>
                  <a:tcPr marL="68580" marR="68580" marT="0" marB="0"/>
                </a:tc>
                <a:tc>
                  <a:txBody>
                    <a:bodyPr/>
                    <a:lstStyle/>
                    <a:p>
                      <a:pPr algn="ctr">
                        <a:spcAft>
                          <a:spcPts val="0"/>
                        </a:spcAft>
                      </a:pPr>
                      <a:r>
                        <a:rPr lang="es-ES" sz="1600" b="1" dirty="0">
                          <a:latin typeface="Arial" pitchFamily="34" charset="0"/>
                          <a:ea typeface="Times New Roman"/>
                          <a:cs typeface="Arial" pitchFamily="34" charset="0"/>
                        </a:rPr>
                        <a:t>16.5%</a:t>
                      </a:r>
                    </a:p>
                  </a:txBody>
                  <a:tcPr marL="68580" marR="68580" marT="0" marB="0"/>
                </a:tc>
              </a:tr>
              <a:tr h="370840">
                <a:tc>
                  <a:txBody>
                    <a:bodyPr/>
                    <a:lstStyle/>
                    <a:p>
                      <a:pPr>
                        <a:spcAft>
                          <a:spcPts val="0"/>
                        </a:spcAft>
                      </a:pPr>
                      <a:r>
                        <a:rPr lang="es-ES" sz="1600" b="0" dirty="0">
                          <a:latin typeface="Arial" pitchFamily="34" charset="0"/>
                          <a:ea typeface="Times New Roman"/>
                          <a:cs typeface="Arial" pitchFamily="34" charset="0"/>
                        </a:rPr>
                        <a:t>Personal de Policía</a:t>
                      </a:r>
                    </a:p>
                  </a:txBody>
                  <a:tcPr marL="68580" marR="68580" marT="0" marB="0"/>
                </a:tc>
                <a:tc>
                  <a:txBody>
                    <a:bodyPr/>
                    <a:lstStyle/>
                    <a:p>
                      <a:pPr algn="ctr">
                        <a:spcAft>
                          <a:spcPts val="0"/>
                        </a:spcAft>
                      </a:pPr>
                      <a:r>
                        <a:rPr lang="es-ES" sz="1600" dirty="0">
                          <a:latin typeface="Arial" pitchFamily="34" charset="0"/>
                          <a:ea typeface="Times New Roman"/>
                          <a:cs typeface="Arial" pitchFamily="34" charset="0"/>
                        </a:rPr>
                        <a:t>16.5%</a:t>
                      </a:r>
                    </a:p>
                  </a:txBody>
                  <a:tcPr marL="68580" marR="68580" marT="0" marB="0"/>
                </a:tc>
                <a:tc>
                  <a:txBody>
                    <a:bodyPr/>
                    <a:lstStyle/>
                    <a:p>
                      <a:pPr algn="ctr">
                        <a:spcAft>
                          <a:spcPts val="0"/>
                        </a:spcAft>
                      </a:pPr>
                      <a:r>
                        <a:rPr lang="es-ES" sz="1600" dirty="0">
                          <a:latin typeface="Arial" pitchFamily="34" charset="0"/>
                          <a:ea typeface="Times New Roman"/>
                          <a:cs typeface="Arial" pitchFamily="34" charset="0"/>
                        </a:rPr>
                        <a:t>17.5%</a:t>
                      </a:r>
                    </a:p>
                  </a:txBody>
                  <a:tcPr marL="68580" marR="68580" marT="0" marB="0"/>
                </a:tc>
                <a:tc>
                  <a:txBody>
                    <a:bodyPr/>
                    <a:lstStyle/>
                    <a:p>
                      <a:pPr algn="ctr">
                        <a:spcAft>
                          <a:spcPts val="0"/>
                        </a:spcAft>
                      </a:pPr>
                      <a:r>
                        <a:rPr lang="es-ES" sz="1600" dirty="0">
                          <a:latin typeface="Arial" pitchFamily="34" charset="0"/>
                          <a:ea typeface="Times New Roman"/>
                          <a:cs typeface="Arial" pitchFamily="34" charset="0"/>
                        </a:rPr>
                        <a:t>18.5%</a:t>
                      </a:r>
                    </a:p>
                  </a:txBody>
                  <a:tcPr marL="68580" marR="68580" marT="0" marB="0"/>
                </a:tc>
                <a:tc>
                  <a:txBody>
                    <a:bodyPr/>
                    <a:lstStyle/>
                    <a:p>
                      <a:pPr algn="ctr">
                        <a:spcAft>
                          <a:spcPts val="0"/>
                        </a:spcAft>
                      </a:pPr>
                      <a:r>
                        <a:rPr lang="es-ES" sz="1600" dirty="0">
                          <a:latin typeface="Arial" pitchFamily="34" charset="0"/>
                          <a:ea typeface="Times New Roman"/>
                          <a:cs typeface="Arial" pitchFamily="34" charset="0"/>
                        </a:rPr>
                        <a:t>19.5%</a:t>
                      </a:r>
                    </a:p>
                  </a:txBody>
                  <a:tcPr marL="68580" marR="68580" marT="0" marB="0"/>
                </a:tc>
                <a:tc>
                  <a:txBody>
                    <a:bodyPr/>
                    <a:lstStyle/>
                    <a:p>
                      <a:pPr algn="ctr">
                        <a:spcAft>
                          <a:spcPts val="0"/>
                        </a:spcAft>
                      </a:pPr>
                      <a:r>
                        <a:rPr lang="es-ES" sz="1600" b="1" dirty="0">
                          <a:latin typeface="Arial" pitchFamily="34" charset="0"/>
                          <a:ea typeface="Times New Roman"/>
                          <a:cs typeface="Arial" pitchFamily="34" charset="0"/>
                        </a:rPr>
                        <a:t>20.5%</a:t>
                      </a:r>
                    </a:p>
                  </a:txBody>
                  <a:tcPr marL="68580" marR="68580" marT="0" marB="0"/>
                </a:tc>
              </a:tr>
              <a:tr h="370840">
                <a:tc>
                  <a:txBody>
                    <a:bodyPr/>
                    <a:lstStyle/>
                    <a:p>
                      <a:pPr>
                        <a:spcAft>
                          <a:spcPts val="0"/>
                        </a:spcAft>
                      </a:pPr>
                      <a:r>
                        <a:rPr lang="es-ES" sz="1600" dirty="0">
                          <a:latin typeface="Arial" pitchFamily="34" charset="0"/>
                          <a:ea typeface="Times New Roman"/>
                          <a:cs typeface="Arial" pitchFamily="34" charset="0"/>
                        </a:rPr>
                        <a:t>Personal de Policía Civil</a:t>
                      </a:r>
                    </a:p>
                  </a:txBody>
                  <a:tcPr marL="68580" marR="68580" marT="0" marB="0"/>
                </a:tc>
                <a:tc>
                  <a:txBody>
                    <a:bodyPr/>
                    <a:lstStyle/>
                    <a:p>
                      <a:pPr algn="ctr">
                        <a:spcAft>
                          <a:spcPts val="0"/>
                        </a:spcAft>
                      </a:pPr>
                      <a:r>
                        <a:rPr lang="es-ES" sz="1600" dirty="0">
                          <a:latin typeface="Arial" pitchFamily="34" charset="0"/>
                          <a:ea typeface="Times New Roman"/>
                          <a:cs typeface="Arial" pitchFamily="34" charset="0"/>
                        </a:rPr>
                        <a:t>11.5%</a:t>
                      </a:r>
                    </a:p>
                  </a:txBody>
                  <a:tcPr marL="68580" marR="68580" marT="0" marB="0"/>
                </a:tc>
                <a:tc>
                  <a:txBody>
                    <a:bodyPr/>
                    <a:lstStyle/>
                    <a:p>
                      <a:pPr algn="ctr">
                        <a:spcAft>
                          <a:spcPts val="0"/>
                        </a:spcAft>
                      </a:pPr>
                      <a:r>
                        <a:rPr lang="es-ES" sz="1600" dirty="0">
                          <a:latin typeface="Arial" pitchFamily="34" charset="0"/>
                          <a:ea typeface="Times New Roman"/>
                          <a:cs typeface="Arial" pitchFamily="34" charset="0"/>
                        </a:rPr>
                        <a:t>12.5%</a:t>
                      </a:r>
                    </a:p>
                  </a:txBody>
                  <a:tcPr marL="68580" marR="68580" marT="0" marB="0"/>
                </a:tc>
                <a:tc>
                  <a:txBody>
                    <a:bodyPr/>
                    <a:lstStyle/>
                    <a:p>
                      <a:pPr algn="ctr">
                        <a:spcAft>
                          <a:spcPts val="0"/>
                        </a:spcAft>
                      </a:pPr>
                      <a:r>
                        <a:rPr lang="es-ES" sz="1600" dirty="0">
                          <a:latin typeface="Arial" pitchFamily="34" charset="0"/>
                          <a:ea typeface="Times New Roman"/>
                          <a:cs typeface="Arial" pitchFamily="34" charset="0"/>
                        </a:rPr>
                        <a:t>13.5%</a:t>
                      </a:r>
                    </a:p>
                  </a:txBody>
                  <a:tcPr marL="68580" marR="68580" marT="0" marB="0"/>
                </a:tc>
                <a:tc>
                  <a:txBody>
                    <a:bodyPr/>
                    <a:lstStyle/>
                    <a:p>
                      <a:pPr algn="ctr">
                        <a:spcAft>
                          <a:spcPts val="0"/>
                        </a:spcAft>
                      </a:pPr>
                      <a:r>
                        <a:rPr lang="es-ES" sz="1600" dirty="0">
                          <a:latin typeface="Arial" pitchFamily="34" charset="0"/>
                          <a:ea typeface="Times New Roman"/>
                          <a:cs typeface="Arial" pitchFamily="34" charset="0"/>
                        </a:rPr>
                        <a:t>14.5%</a:t>
                      </a:r>
                    </a:p>
                  </a:txBody>
                  <a:tcPr marL="68580" marR="68580" marT="0" marB="0"/>
                </a:tc>
                <a:tc>
                  <a:txBody>
                    <a:bodyPr/>
                    <a:lstStyle/>
                    <a:p>
                      <a:pPr algn="ctr">
                        <a:spcAft>
                          <a:spcPts val="0"/>
                        </a:spcAft>
                      </a:pPr>
                      <a:r>
                        <a:rPr lang="es-ES" sz="1600" b="1" dirty="0">
                          <a:latin typeface="Arial" pitchFamily="34" charset="0"/>
                          <a:ea typeface="Times New Roman"/>
                          <a:cs typeface="Arial" pitchFamily="34" charset="0"/>
                        </a:rPr>
                        <a:t>15.5%</a:t>
                      </a:r>
                    </a:p>
                  </a:txBody>
                  <a:tcPr marL="68580" marR="68580" marT="0" marB="0"/>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714348" y="428604"/>
            <a:ext cx="7572428" cy="172354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fontAlgn="base">
              <a:lnSpc>
                <a:spcPct val="100000"/>
              </a:lnSpc>
              <a:spcBef>
                <a:spcPct val="0"/>
              </a:spcBef>
              <a:spcAft>
                <a:spcPct val="0"/>
              </a:spcAft>
              <a:buClrTx/>
              <a:buSzTx/>
              <a:tabLst/>
            </a:pPr>
            <a:r>
              <a:rPr lang="es-ES" b="1" u="sng" dirty="0" smtClean="0">
                <a:effectLst>
                  <a:outerShdw blurRad="31750" dist="25400" dir="5400000" algn="tl" rotWithShape="0">
                    <a:srgbClr val="000000">
                      <a:alpha val="25000"/>
                    </a:srgbClr>
                  </a:outerShdw>
                </a:effectLst>
                <a:latin typeface="Arial" pitchFamily="34" charset="0"/>
                <a:ea typeface="+mj-ea"/>
                <a:cs typeface="Arial" pitchFamily="34" charset="0"/>
              </a:rPr>
              <a:t>Evolución del Concepto 99005</a:t>
            </a:r>
            <a:r>
              <a:rPr lang="es-ES" b="1" dirty="0" smtClean="0">
                <a:effectLst>
                  <a:outerShdw blurRad="31750" dist="25400" dir="5400000" algn="tl" rotWithShape="0">
                    <a:srgbClr val="000000">
                      <a:alpha val="25000"/>
                    </a:srgbClr>
                  </a:outerShdw>
                </a:effectLst>
                <a:latin typeface="Arial" pitchFamily="34" charset="0"/>
                <a:ea typeface="+mj-ea"/>
                <a:cs typeface="Arial" pitchFamily="34" charset="0"/>
              </a:rPr>
              <a:t>: </a:t>
            </a:r>
            <a:r>
              <a:rPr lang="es-ES" b="1" dirty="0" err="1" smtClean="0">
                <a:effectLst>
                  <a:outerShdw blurRad="31750" dist="25400" dir="5400000" algn="tl" rotWithShape="0">
                    <a:srgbClr val="000000">
                      <a:alpha val="25000"/>
                    </a:srgbClr>
                  </a:outerShdw>
                </a:effectLst>
                <a:latin typeface="Arial" pitchFamily="34" charset="0"/>
                <a:ea typeface="+mj-ea"/>
                <a:cs typeface="Arial" pitchFamily="34" charset="0"/>
              </a:rPr>
              <a:t>Contrib</a:t>
            </a:r>
            <a:r>
              <a:rPr lang="es-ES" b="1" dirty="0" smtClean="0">
                <a:effectLst>
                  <a:outerShdw blurRad="31750" dist="25400" dir="5400000" algn="tl" rotWithShape="0">
                    <a:srgbClr val="000000">
                      <a:alpha val="25000"/>
                    </a:srgbClr>
                  </a:outerShdw>
                </a:effectLst>
                <a:latin typeface="Arial" pitchFamily="34" charset="0"/>
                <a:ea typeface="+mj-ea"/>
                <a:cs typeface="Arial" pitchFamily="34" charset="0"/>
              </a:rPr>
              <a:t>. ISSN </a:t>
            </a:r>
          </a:p>
          <a:p>
            <a:pPr marL="0" marR="0" lvl="0" indent="0" defTabSz="914400" fontAlgn="base">
              <a:lnSpc>
                <a:spcPct val="100000"/>
              </a:lnSpc>
              <a:spcBef>
                <a:spcPct val="0"/>
              </a:spcBef>
              <a:spcAft>
                <a:spcPct val="0"/>
              </a:spcAft>
              <a:buClrTx/>
              <a:buSzTx/>
              <a:tabLst/>
            </a:pPr>
            <a:endParaRPr lang="es-ES" b="1" u="sng" dirty="0" smtClean="0">
              <a:effectLst>
                <a:outerShdw blurRad="31750" dist="25400" dir="5400000" algn="tl" rotWithShape="0">
                  <a:srgbClr val="000000">
                    <a:alpha val="25000"/>
                  </a:srgbClr>
                </a:outerShdw>
              </a:effectLst>
              <a:latin typeface="Arial" pitchFamily="34" charset="0"/>
              <a:ea typeface="+mj-ea"/>
              <a:cs typeface="Arial" pitchFamily="34" charset="0"/>
            </a:endParaRPr>
          </a:p>
          <a:p>
            <a:pPr lvl="0" algn="just" fontAlgn="base">
              <a:spcBef>
                <a:spcPct val="0"/>
              </a:spcBef>
              <a:spcAft>
                <a:spcPct val="0"/>
              </a:spcAft>
            </a:pPr>
            <a:r>
              <a:rPr lang="es-ES" b="1" dirty="0" smtClean="0">
                <a:latin typeface="Arial" pitchFamily="34" charset="0"/>
                <a:cs typeface="Arial" pitchFamily="34" charset="0"/>
              </a:rPr>
              <a:t>Descripción: Representa el porcentaje de Contribución Patronal Jubilatoria que se practica sobre las remuneraciones brutas sujetas a contribuciones de acuerdo a la siguiente escala:</a:t>
            </a:r>
            <a:endParaRPr lang="es-ES" b="1" dirty="0" smtClean="0">
              <a:effectLst>
                <a:outerShdw blurRad="31750" dist="25400" dir="5400000" algn="tl" rotWithShape="0">
                  <a:srgbClr val="000000">
                    <a:alpha val="25000"/>
                  </a:srgbClr>
                </a:outerShdw>
              </a:effectLst>
              <a:latin typeface="Arial" pitchFamily="34" charset="0"/>
              <a:ea typeface="+mj-ea"/>
              <a:cs typeface="Arial" pitchFamily="34" charset="0"/>
            </a:endParaRPr>
          </a:p>
          <a:p>
            <a:pPr marL="0" marR="0" lvl="0" indent="0" algn="just" defTabSz="914400" fontAlgn="base">
              <a:lnSpc>
                <a:spcPct val="100000"/>
              </a:lnSpc>
              <a:spcBef>
                <a:spcPct val="0"/>
              </a:spcBef>
              <a:spcAft>
                <a:spcPct val="0"/>
              </a:spcAft>
              <a:buClrTx/>
              <a:buSzTx/>
              <a:tabLst/>
            </a:pPr>
            <a:r>
              <a:rPr kumimoji="0" lang="es-ES" sz="1600" b="0" i="0"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es-ES" sz="1600" b="0" i="0"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7" name="6 Tabla"/>
          <p:cNvGraphicFramePr>
            <a:graphicFrameLocks noGrp="1"/>
          </p:cNvGraphicFramePr>
          <p:nvPr/>
        </p:nvGraphicFramePr>
        <p:xfrm>
          <a:off x="357158" y="2071678"/>
          <a:ext cx="8429684" cy="2677160"/>
        </p:xfrm>
        <a:graphic>
          <a:graphicData uri="http://schemas.openxmlformats.org/drawingml/2006/table">
            <a:tbl>
              <a:tblPr firstRow="1" bandRow="1">
                <a:tableStyleId>{5C22544A-7EE6-4342-B048-85BDC9FD1C3A}</a:tableStyleId>
              </a:tblPr>
              <a:tblGrid>
                <a:gridCol w="3105673"/>
                <a:gridCol w="1037731"/>
                <a:gridCol w="1071570"/>
                <a:gridCol w="1071570"/>
                <a:gridCol w="1071570"/>
                <a:gridCol w="1071570"/>
              </a:tblGrid>
              <a:tr h="370840">
                <a:tc>
                  <a:txBody>
                    <a:bodyPr/>
                    <a:lstStyle/>
                    <a:p>
                      <a:pPr algn="ctr">
                        <a:spcAft>
                          <a:spcPts val="0"/>
                        </a:spcAft>
                      </a:pPr>
                      <a:r>
                        <a:rPr lang="es-ES" sz="1800" b="1" dirty="0">
                          <a:latin typeface="Arial" pitchFamily="34" charset="0"/>
                          <a:ea typeface="Times New Roman"/>
                          <a:cs typeface="Arial" pitchFamily="34" charset="0"/>
                        </a:rPr>
                        <a:t>Contribución Patronal Jubilatorio</a:t>
                      </a:r>
                      <a:endParaRPr lang="es-ES" sz="1800" dirty="0">
                        <a:latin typeface="Arial" pitchFamily="34" charset="0"/>
                        <a:ea typeface="Times New Roman"/>
                        <a:cs typeface="Arial" pitchFamily="34" charset="0"/>
                      </a:endParaRPr>
                    </a:p>
                  </a:txBody>
                  <a:tcPr marL="68580" marR="68580" marT="0" marB="0" anchor="ctr"/>
                </a:tc>
                <a:tc>
                  <a:txBody>
                    <a:bodyPr/>
                    <a:lstStyle/>
                    <a:p>
                      <a:pPr algn="ctr">
                        <a:spcAft>
                          <a:spcPts val="0"/>
                        </a:spcAft>
                      </a:pPr>
                      <a:r>
                        <a:rPr lang="es-ES" sz="1800" b="1" dirty="0">
                          <a:latin typeface="Arial" pitchFamily="34" charset="0"/>
                          <a:ea typeface="Times New Roman"/>
                          <a:cs typeface="Arial" pitchFamily="34" charset="0"/>
                        </a:rPr>
                        <a:t>Hasta 29/02/16</a:t>
                      </a:r>
                      <a:endParaRPr lang="es-ES" sz="1800" dirty="0">
                        <a:latin typeface="Arial" pitchFamily="34" charset="0"/>
                        <a:ea typeface="Times New Roman"/>
                        <a:cs typeface="Arial" pitchFamily="34" charset="0"/>
                      </a:endParaRPr>
                    </a:p>
                  </a:txBody>
                  <a:tcPr marL="68580" marR="68580" marT="0" marB="0"/>
                </a:tc>
                <a:tc>
                  <a:txBody>
                    <a:bodyPr/>
                    <a:lstStyle/>
                    <a:p>
                      <a:pPr algn="ctr">
                        <a:spcAft>
                          <a:spcPts val="0"/>
                        </a:spcAft>
                      </a:pPr>
                      <a:r>
                        <a:rPr lang="es-ES" sz="1800" b="1">
                          <a:latin typeface="Arial" pitchFamily="34" charset="0"/>
                          <a:ea typeface="Times New Roman"/>
                          <a:cs typeface="Arial" pitchFamily="34" charset="0"/>
                        </a:rPr>
                        <a:t>01/03/16 al 30/06/16</a:t>
                      </a:r>
                      <a:endParaRPr lang="es-ES" sz="1800">
                        <a:latin typeface="Arial" pitchFamily="34" charset="0"/>
                        <a:ea typeface="Times New Roman"/>
                        <a:cs typeface="Arial" pitchFamily="34" charset="0"/>
                      </a:endParaRPr>
                    </a:p>
                  </a:txBody>
                  <a:tcPr marL="68580" marR="68580" marT="0" marB="0"/>
                </a:tc>
                <a:tc>
                  <a:txBody>
                    <a:bodyPr/>
                    <a:lstStyle/>
                    <a:p>
                      <a:pPr algn="ctr">
                        <a:spcAft>
                          <a:spcPts val="0"/>
                        </a:spcAft>
                      </a:pPr>
                      <a:r>
                        <a:rPr lang="es-ES" sz="1800" b="1" dirty="0">
                          <a:latin typeface="Arial" pitchFamily="34" charset="0"/>
                          <a:ea typeface="Times New Roman"/>
                          <a:cs typeface="Arial" pitchFamily="34" charset="0"/>
                        </a:rPr>
                        <a:t>01/07/16 al 31/10/16</a:t>
                      </a:r>
                      <a:endParaRPr lang="es-ES" sz="1800" dirty="0">
                        <a:latin typeface="Arial" pitchFamily="34" charset="0"/>
                        <a:ea typeface="Times New Roman"/>
                        <a:cs typeface="Arial" pitchFamily="34" charset="0"/>
                      </a:endParaRPr>
                    </a:p>
                  </a:txBody>
                  <a:tcPr marL="68580" marR="68580" marT="0" marB="0"/>
                </a:tc>
                <a:tc>
                  <a:txBody>
                    <a:bodyPr/>
                    <a:lstStyle/>
                    <a:p>
                      <a:pPr algn="ctr">
                        <a:spcAft>
                          <a:spcPts val="0"/>
                        </a:spcAft>
                      </a:pPr>
                      <a:r>
                        <a:rPr lang="es-ES" sz="1800" b="1">
                          <a:latin typeface="Arial" pitchFamily="34" charset="0"/>
                          <a:ea typeface="Times New Roman"/>
                          <a:cs typeface="Arial" pitchFamily="34" charset="0"/>
                        </a:rPr>
                        <a:t>01/11/16 al 31/12/16</a:t>
                      </a:r>
                      <a:endParaRPr lang="es-ES" sz="1800">
                        <a:latin typeface="Arial" pitchFamily="34" charset="0"/>
                        <a:ea typeface="Times New Roman"/>
                        <a:cs typeface="Arial" pitchFamily="34" charset="0"/>
                      </a:endParaRPr>
                    </a:p>
                  </a:txBody>
                  <a:tcPr marL="68580" marR="68580" marT="0" marB="0"/>
                </a:tc>
                <a:tc>
                  <a:txBody>
                    <a:bodyPr/>
                    <a:lstStyle/>
                    <a:p>
                      <a:pPr algn="ctr">
                        <a:spcAft>
                          <a:spcPts val="0"/>
                        </a:spcAft>
                      </a:pPr>
                      <a:r>
                        <a:rPr lang="es-ES" sz="1800" b="1">
                          <a:latin typeface="Arial" pitchFamily="34" charset="0"/>
                          <a:ea typeface="Times New Roman"/>
                          <a:cs typeface="Arial" pitchFamily="34" charset="0"/>
                        </a:rPr>
                        <a:t>A partir del 01/01/17</a:t>
                      </a:r>
                      <a:endParaRPr lang="es-ES" sz="1800">
                        <a:latin typeface="Arial" pitchFamily="34" charset="0"/>
                        <a:ea typeface="Times New Roman"/>
                        <a:cs typeface="Arial" pitchFamily="34" charset="0"/>
                      </a:endParaRPr>
                    </a:p>
                  </a:txBody>
                  <a:tcPr marL="68580" marR="68580" marT="0" marB="0"/>
                </a:tc>
              </a:tr>
              <a:tr h="370840">
                <a:tc>
                  <a:txBody>
                    <a:bodyPr/>
                    <a:lstStyle/>
                    <a:p>
                      <a:pPr>
                        <a:spcAft>
                          <a:spcPts val="0"/>
                        </a:spcAft>
                      </a:pPr>
                      <a:r>
                        <a:rPr lang="es-ES" sz="1800" dirty="0">
                          <a:latin typeface="Arial" pitchFamily="34" charset="0"/>
                          <a:ea typeface="Times New Roman"/>
                          <a:cs typeface="Arial" pitchFamily="34" charset="0"/>
                        </a:rPr>
                        <a:t>General</a:t>
                      </a:r>
                    </a:p>
                  </a:txBody>
                  <a:tcPr marL="68580" marR="68580" marT="0" marB="0"/>
                </a:tc>
                <a:tc>
                  <a:txBody>
                    <a:bodyPr/>
                    <a:lstStyle/>
                    <a:p>
                      <a:pPr algn="ctr">
                        <a:spcAft>
                          <a:spcPts val="0"/>
                        </a:spcAft>
                      </a:pPr>
                      <a:r>
                        <a:rPr lang="es-ES" sz="1800" dirty="0">
                          <a:latin typeface="Arial" pitchFamily="34" charset="0"/>
                          <a:ea typeface="Times New Roman"/>
                          <a:cs typeface="Arial" pitchFamily="34" charset="0"/>
                        </a:rPr>
                        <a:t>11.5%</a:t>
                      </a:r>
                    </a:p>
                  </a:txBody>
                  <a:tcPr marL="68580" marR="68580" marT="0" marB="0"/>
                </a:tc>
                <a:tc>
                  <a:txBody>
                    <a:bodyPr/>
                    <a:lstStyle/>
                    <a:p>
                      <a:pPr algn="ctr">
                        <a:spcAft>
                          <a:spcPts val="0"/>
                        </a:spcAft>
                      </a:pPr>
                      <a:r>
                        <a:rPr lang="es-ES" sz="1800" dirty="0">
                          <a:latin typeface="Arial" pitchFamily="34" charset="0"/>
                          <a:ea typeface="Times New Roman"/>
                          <a:cs typeface="Arial" pitchFamily="34" charset="0"/>
                        </a:rPr>
                        <a:t>12.5%</a:t>
                      </a:r>
                    </a:p>
                  </a:txBody>
                  <a:tcPr marL="68580" marR="68580" marT="0" marB="0"/>
                </a:tc>
                <a:tc>
                  <a:txBody>
                    <a:bodyPr/>
                    <a:lstStyle/>
                    <a:p>
                      <a:pPr algn="ctr">
                        <a:spcAft>
                          <a:spcPts val="0"/>
                        </a:spcAft>
                      </a:pPr>
                      <a:r>
                        <a:rPr lang="es-ES" sz="1800">
                          <a:latin typeface="Arial" pitchFamily="34" charset="0"/>
                          <a:ea typeface="Times New Roman"/>
                          <a:cs typeface="Arial" pitchFamily="34" charset="0"/>
                        </a:rPr>
                        <a:t>13.5%</a:t>
                      </a:r>
                    </a:p>
                  </a:txBody>
                  <a:tcPr marL="68580" marR="68580" marT="0" marB="0"/>
                </a:tc>
                <a:tc>
                  <a:txBody>
                    <a:bodyPr/>
                    <a:lstStyle/>
                    <a:p>
                      <a:pPr algn="ctr">
                        <a:spcAft>
                          <a:spcPts val="0"/>
                        </a:spcAft>
                      </a:pPr>
                      <a:r>
                        <a:rPr lang="es-ES" sz="1800">
                          <a:latin typeface="Arial" pitchFamily="34" charset="0"/>
                          <a:ea typeface="Times New Roman"/>
                          <a:cs typeface="Arial" pitchFamily="34" charset="0"/>
                        </a:rPr>
                        <a:t>14.5%</a:t>
                      </a:r>
                    </a:p>
                  </a:txBody>
                  <a:tcPr marL="68580" marR="68580" marT="0" marB="0"/>
                </a:tc>
                <a:tc>
                  <a:txBody>
                    <a:bodyPr/>
                    <a:lstStyle/>
                    <a:p>
                      <a:pPr algn="ctr">
                        <a:spcAft>
                          <a:spcPts val="0"/>
                        </a:spcAft>
                      </a:pPr>
                      <a:r>
                        <a:rPr lang="es-ES" sz="1800" b="1" dirty="0">
                          <a:latin typeface="Arial" pitchFamily="34" charset="0"/>
                          <a:ea typeface="Times New Roman"/>
                          <a:cs typeface="Arial" pitchFamily="34" charset="0"/>
                        </a:rPr>
                        <a:t>15.5%</a:t>
                      </a:r>
                    </a:p>
                  </a:txBody>
                  <a:tcPr marL="68580" marR="68580" marT="0" marB="0"/>
                </a:tc>
              </a:tr>
              <a:tr h="370840">
                <a:tc>
                  <a:txBody>
                    <a:bodyPr/>
                    <a:lstStyle/>
                    <a:p>
                      <a:pPr>
                        <a:spcAft>
                          <a:spcPts val="0"/>
                        </a:spcAft>
                      </a:pPr>
                      <a:r>
                        <a:rPr lang="es-ES" sz="1800" dirty="0">
                          <a:latin typeface="Arial" pitchFamily="34" charset="0"/>
                          <a:ea typeface="Times New Roman"/>
                          <a:cs typeface="Arial" pitchFamily="34" charset="0"/>
                        </a:rPr>
                        <a:t>Personal </a:t>
                      </a:r>
                      <a:r>
                        <a:rPr lang="es-ES" sz="1800" dirty="0" smtClean="0">
                          <a:latin typeface="Arial" pitchFamily="34" charset="0"/>
                          <a:ea typeface="Times New Roman"/>
                          <a:cs typeface="Arial" pitchFamily="34" charset="0"/>
                        </a:rPr>
                        <a:t>Docente </a:t>
                      </a:r>
                      <a:r>
                        <a:rPr lang="es-ES" sz="1800" spc="-75" dirty="0">
                          <a:latin typeface="Arial" pitchFamily="34" charset="0"/>
                          <a:ea typeface="Times New Roman"/>
                          <a:cs typeface="Arial" pitchFamily="34" charset="0"/>
                        </a:rPr>
                        <a:t>- Ley 956</a:t>
                      </a:r>
                      <a:endParaRPr lang="es-ES" sz="1800" dirty="0">
                        <a:latin typeface="Arial" pitchFamily="34" charset="0"/>
                        <a:ea typeface="Times New Roman"/>
                        <a:cs typeface="Arial" pitchFamily="34" charset="0"/>
                      </a:endParaRPr>
                    </a:p>
                  </a:txBody>
                  <a:tcPr marL="68580" marR="68580" marT="0" marB="0"/>
                </a:tc>
                <a:tc>
                  <a:txBody>
                    <a:bodyPr/>
                    <a:lstStyle/>
                    <a:p>
                      <a:pPr algn="ctr">
                        <a:spcAft>
                          <a:spcPts val="0"/>
                        </a:spcAft>
                      </a:pPr>
                      <a:r>
                        <a:rPr lang="es-ES" sz="1800">
                          <a:latin typeface="Arial" pitchFamily="34" charset="0"/>
                          <a:ea typeface="Times New Roman"/>
                          <a:cs typeface="Arial" pitchFamily="34" charset="0"/>
                        </a:rPr>
                        <a:t>12.5%</a:t>
                      </a:r>
                    </a:p>
                  </a:txBody>
                  <a:tcPr marL="68580" marR="68580" marT="0" marB="0"/>
                </a:tc>
                <a:tc>
                  <a:txBody>
                    <a:bodyPr/>
                    <a:lstStyle/>
                    <a:p>
                      <a:pPr algn="ctr">
                        <a:spcAft>
                          <a:spcPts val="0"/>
                        </a:spcAft>
                      </a:pPr>
                      <a:r>
                        <a:rPr lang="es-ES" sz="1800" dirty="0">
                          <a:latin typeface="Arial" pitchFamily="34" charset="0"/>
                          <a:ea typeface="Times New Roman"/>
                          <a:cs typeface="Arial" pitchFamily="34" charset="0"/>
                        </a:rPr>
                        <a:t>13.5%</a:t>
                      </a:r>
                    </a:p>
                  </a:txBody>
                  <a:tcPr marL="68580" marR="68580" marT="0" marB="0"/>
                </a:tc>
                <a:tc>
                  <a:txBody>
                    <a:bodyPr/>
                    <a:lstStyle/>
                    <a:p>
                      <a:pPr algn="ctr">
                        <a:spcAft>
                          <a:spcPts val="0"/>
                        </a:spcAft>
                      </a:pPr>
                      <a:r>
                        <a:rPr lang="es-ES" sz="1800" dirty="0">
                          <a:latin typeface="Arial" pitchFamily="34" charset="0"/>
                          <a:ea typeface="Times New Roman"/>
                          <a:cs typeface="Arial" pitchFamily="34" charset="0"/>
                        </a:rPr>
                        <a:t>14.5%</a:t>
                      </a:r>
                    </a:p>
                  </a:txBody>
                  <a:tcPr marL="68580" marR="68580" marT="0" marB="0"/>
                </a:tc>
                <a:tc>
                  <a:txBody>
                    <a:bodyPr/>
                    <a:lstStyle/>
                    <a:p>
                      <a:pPr algn="ctr">
                        <a:spcAft>
                          <a:spcPts val="0"/>
                        </a:spcAft>
                      </a:pPr>
                      <a:r>
                        <a:rPr lang="es-ES" sz="1800">
                          <a:latin typeface="Arial" pitchFamily="34" charset="0"/>
                          <a:ea typeface="Times New Roman"/>
                          <a:cs typeface="Arial" pitchFamily="34" charset="0"/>
                        </a:rPr>
                        <a:t>15.5%</a:t>
                      </a:r>
                    </a:p>
                  </a:txBody>
                  <a:tcPr marL="68580" marR="68580" marT="0" marB="0"/>
                </a:tc>
                <a:tc>
                  <a:txBody>
                    <a:bodyPr/>
                    <a:lstStyle/>
                    <a:p>
                      <a:pPr algn="ctr">
                        <a:spcAft>
                          <a:spcPts val="0"/>
                        </a:spcAft>
                      </a:pPr>
                      <a:r>
                        <a:rPr lang="es-ES" sz="1800" b="1" dirty="0">
                          <a:latin typeface="Arial" pitchFamily="34" charset="0"/>
                          <a:ea typeface="Times New Roman"/>
                          <a:cs typeface="Arial" pitchFamily="34" charset="0"/>
                        </a:rPr>
                        <a:t>16.5%</a:t>
                      </a:r>
                    </a:p>
                  </a:txBody>
                  <a:tcPr marL="68580" marR="68580" marT="0" marB="0"/>
                </a:tc>
              </a:tr>
              <a:tr h="370840">
                <a:tc>
                  <a:txBody>
                    <a:bodyPr/>
                    <a:lstStyle/>
                    <a:p>
                      <a:pPr>
                        <a:spcAft>
                          <a:spcPts val="0"/>
                        </a:spcAft>
                      </a:pPr>
                      <a:r>
                        <a:rPr lang="es-ES" sz="1800" b="0" dirty="0">
                          <a:latin typeface="Arial" pitchFamily="34" charset="0"/>
                          <a:ea typeface="Times New Roman"/>
                          <a:cs typeface="Arial" pitchFamily="34" charset="0"/>
                        </a:rPr>
                        <a:t>Funcionarios electivos</a:t>
                      </a:r>
                    </a:p>
                  </a:txBody>
                  <a:tcPr marL="68580" marR="68580" marT="0" marB="0"/>
                </a:tc>
                <a:tc>
                  <a:txBody>
                    <a:bodyPr/>
                    <a:lstStyle/>
                    <a:p>
                      <a:pPr algn="ctr">
                        <a:spcAft>
                          <a:spcPts val="0"/>
                        </a:spcAft>
                      </a:pPr>
                      <a:r>
                        <a:rPr lang="es-ES" sz="1800">
                          <a:latin typeface="Arial" pitchFamily="34" charset="0"/>
                          <a:ea typeface="Times New Roman"/>
                          <a:cs typeface="Arial" pitchFamily="34" charset="0"/>
                        </a:rPr>
                        <a:t>9.5%</a:t>
                      </a:r>
                    </a:p>
                  </a:txBody>
                  <a:tcPr marL="68580" marR="68580" marT="0" marB="0"/>
                </a:tc>
                <a:tc>
                  <a:txBody>
                    <a:bodyPr/>
                    <a:lstStyle/>
                    <a:p>
                      <a:pPr algn="ctr">
                        <a:spcAft>
                          <a:spcPts val="0"/>
                        </a:spcAft>
                      </a:pPr>
                      <a:r>
                        <a:rPr lang="es-ES" sz="1800">
                          <a:latin typeface="Arial" pitchFamily="34" charset="0"/>
                          <a:ea typeface="Times New Roman"/>
                          <a:cs typeface="Arial" pitchFamily="34" charset="0"/>
                        </a:rPr>
                        <a:t>10.5%</a:t>
                      </a:r>
                    </a:p>
                  </a:txBody>
                  <a:tcPr marL="68580" marR="68580" marT="0" marB="0"/>
                </a:tc>
                <a:tc>
                  <a:txBody>
                    <a:bodyPr/>
                    <a:lstStyle/>
                    <a:p>
                      <a:pPr algn="ctr">
                        <a:spcAft>
                          <a:spcPts val="0"/>
                        </a:spcAft>
                      </a:pPr>
                      <a:r>
                        <a:rPr lang="es-ES" sz="1800" dirty="0">
                          <a:latin typeface="Arial" pitchFamily="34" charset="0"/>
                          <a:ea typeface="Times New Roman"/>
                          <a:cs typeface="Arial" pitchFamily="34" charset="0"/>
                        </a:rPr>
                        <a:t>11.5%</a:t>
                      </a:r>
                    </a:p>
                  </a:txBody>
                  <a:tcPr marL="68580" marR="68580" marT="0" marB="0"/>
                </a:tc>
                <a:tc>
                  <a:txBody>
                    <a:bodyPr/>
                    <a:lstStyle/>
                    <a:p>
                      <a:pPr algn="ctr">
                        <a:spcAft>
                          <a:spcPts val="0"/>
                        </a:spcAft>
                      </a:pPr>
                      <a:r>
                        <a:rPr lang="es-ES" sz="1800" dirty="0">
                          <a:latin typeface="Arial" pitchFamily="34" charset="0"/>
                          <a:ea typeface="Times New Roman"/>
                          <a:cs typeface="Arial" pitchFamily="34" charset="0"/>
                        </a:rPr>
                        <a:t>12.5%</a:t>
                      </a:r>
                    </a:p>
                  </a:txBody>
                  <a:tcPr marL="68580" marR="68580" marT="0" marB="0"/>
                </a:tc>
                <a:tc>
                  <a:txBody>
                    <a:bodyPr/>
                    <a:lstStyle/>
                    <a:p>
                      <a:pPr algn="ctr">
                        <a:spcAft>
                          <a:spcPts val="0"/>
                        </a:spcAft>
                      </a:pPr>
                      <a:r>
                        <a:rPr lang="es-ES" sz="1800" b="1" dirty="0">
                          <a:latin typeface="Arial" pitchFamily="34" charset="0"/>
                          <a:ea typeface="Times New Roman"/>
                          <a:cs typeface="Arial" pitchFamily="34" charset="0"/>
                        </a:rPr>
                        <a:t>13.5%</a:t>
                      </a:r>
                    </a:p>
                  </a:txBody>
                  <a:tcPr marL="68580" marR="68580" marT="0" marB="0"/>
                </a:tc>
              </a:tr>
              <a:tr h="370840">
                <a:tc>
                  <a:txBody>
                    <a:bodyPr/>
                    <a:lstStyle/>
                    <a:p>
                      <a:pPr>
                        <a:spcAft>
                          <a:spcPts val="0"/>
                        </a:spcAft>
                      </a:pPr>
                      <a:r>
                        <a:rPr lang="es-ES" sz="1800" b="0" dirty="0">
                          <a:latin typeface="Arial" pitchFamily="34" charset="0"/>
                          <a:ea typeface="Times New Roman"/>
                          <a:cs typeface="Arial" pitchFamily="34" charset="0"/>
                        </a:rPr>
                        <a:t>Personal de Policía</a:t>
                      </a:r>
                    </a:p>
                  </a:txBody>
                  <a:tcPr marL="68580" marR="68580" marT="0" marB="0"/>
                </a:tc>
                <a:tc>
                  <a:txBody>
                    <a:bodyPr/>
                    <a:lstStyle/>
                    <a:p>
                      <a:pPr algn="ctr">
                        <a:spcAft>
                          <a:spcPts val="0"/>
                        </a:spcAft>
                      </a:pPr>
                      <a:r>
                        <a:rPr lang="es-ES" sz="1800">
                          <a:latin typeface="Arial" pitchFamily="34" charset="0"/>
                          <a:ea typeface="Times New Roman"/>
                          <a:cs typeface="Arial" pitchFamily="34" charset="0"/>
                        </a:rPr>
                        <a:t>19.5%</a:t>
                      </a:r>
                    </a:p>
                  </a:txBody>
                  <a:tcPr marL="68580" marR="68580" marT="0" marB="0"/>
                </a:tc>
                <a:tc>
                  <a:txBody>
                    <a:bodyPr/>
                    <a:lstStyle/>
                    <a:p>
                      <a:pPr algn="ctr">
                        <a:spcAft>
                          <a:spcPts val="0"/>
                        </a:spcAft>
                      </a:pPr>
                      <a:r>
                        <a:rPr lang="es-ES" sz="1800">
                          <a:latin typeface="Arial" pitchFamily="34" charset="0"/>
                          <a:ea typeface="Times New Roman"/>
                          <a:cs typeface="Arial" pitchFamily="34" charset="0"/>
                        </a:rPr>
                        <a:t>20.5%</a:t>
                      </a:r>
                    </a:p>
                  </a:txBody>
                  <a:tcPr marL="68580" marR="68580" marT="0" marB="0"/>
                </a:tc>
                <a:tc>
                  <a:txBody>
                    <a:bodyPr/>
                    <a:lstStyle/>
                    <a:p>
                      <a:pPr algn="ctr">
                        <a:spcAft>
                          <a:spcPts val="0"/>
                        </a:spcAft>
                      </a:pPr>
                      <a:r>
                        <a:rPr lang="es-ES" sz="1800">
                          <a:latin typeface="Arial" pitchFamily="34" charset="0"/>
                          <a:ea typeface="Times New Roman"/>
                          <a:cs typeface="Arial" pitchFamily="34" charset="0"/>
                        </a:rPr>
                        <a:t>21.5%</a:t>
                      </a:r>
                    </a:p>
                  </a:txBody>
                  <a:tcPr marL="68580" marR="68580" marT="0" marB="0"/>
                </a:tc>
                <a:tc>
                  <a:txBody>
                    <a:bodyPr/>
                    <a:lstStyle/>
                    <a:p>
                      <a:pPr algn="ctr">
                        <a:spcAft>
                          <a:spcPts val="0"/>
                        </a:spcAft>
                      </a:pPr>
                      <a:r>
                        <a:rPr lang="es-ES" sz="1800" dirty="0">
                          <a:latin typeface="Arial" pitchFamily="34" charset="0"/>
                          <a:ea typeface="Times New Roman"/>
                          <a:cs typeface="Arial" pitchFamily="34" charset="0"/>
                        </a:rPr>
                        <a:t>22.5%</a:t>
                      </a:r>
                    </a:p>
                  </a:txBody>
                  <a:tcPr marL="68580" marR="68580" marT="0" marB="0"/>
                </a:tc>
                <a:tc>
                  <a:txBody>
                    <a:bodyPr/>
                    <a:lstStyle/>
                    <a:p>
                      <a:pPr algn="ctr">
                        <a:spcAft>
                          <a:spcPts val="0"/>
                        </a:spcAft>
                      </a:pPr>
                      <a:r>
                        <a:rPr lang="es-ES" sz="1800" b="1" dirty="0">
                          <a:latin typeface="Arial" pitchFamily="34" charset="0"/>
                          <a:ea typeface="Times New Roman"/>
                          <a:cs typeface="Arial" pitchFamily="34" charset="0"/>
                        </a:rPr>
                        <a:t>23.5%</a:t>
                      </a:r>
                    </a:p>
                  </a:txBody>
                  <a:tcPr marL="68580" marR="68580" marT="0" marB="0"/>
                </a:tc>
              </a:tr>
              <a:tr h="370840">
                <a:tc>
                  <a:txBody>
                    <a:bodyPr/>
                    <a:lstStyle/>
                    <a:p>
                      <a:pPr>
                        <a:spcAft>
                          <a:spcPts val="0"/>
                        </a:spcAft>
                      </a:pPr>
                      <a:r>
                        <a:rPr lang="es-ES" sz="1800">
                          <a:latin typeface="Arial" pitchFamily="34" charset="0"/>
                          <a:ea typeface="Times New Roman"/>
                          <a:cs typeface="Arial" pitchFamily="34" charset="0"/>
                        </a:rPr>
                        <a:t>Personal de Policía Civil</a:t>
                      </a:r>
                    </a:p>
                  </a:txBody>
                  <a:tcPr marL="68580" marR="68580" marT="0" marB="0"/>
                </a:tc>
                <a:tc>
                  <a:txBody>
                    <a:bodyPr/>
                    <a:lstStyle/>
                    <a:p>
                      <a:pPr algn="ctr">
                        <a:spcAft>
                          <a:spcPts val="0"/>
                        </a:spcAft>
                      </a:pPr>
                      <a:r>
                        <a:rPr lang="es-ES" sz="1800">
                          <a:latin typeface="Arial" pitchFamily="34" charset="0"/>
                          <a:ea typeface="Times New Roman"/>
                          <a:cs typeface="Arial" pitchFamily="34" charset="0"/>
                        </a:rPr>
                        <a:t>11.5%</a:t>
                      </a:r>
                    </a:p>
                  </a:txBody>
                  <a:tcPr marL="68580" marR="68580" marT="0" marB="0"/>
                </a:tc>
                <a:tc>
                  <a:txBody>
                    <a:bodyPr/>
                    <a:lstStyle/>
                    <a:p>
                      <a:pPr algn="ctr">
                        <a:spcAft>
                          <a:spcPts val="0"/>
                        </a:spcAft>
                      </a:pPr>
                      <a:r>
                        <a:rPr lang="es-ES" sz="1800">
                          <a:latin typeface="Arial" pitchFamily="34" charset="0"/>
                          <a:ea typeface="Times New Roman"/>
                          <a:cs typeface="Arial" pitchFamily="34" charset="0"/>
                        </a:rPr>
                        <a:t>12.5%</a:t>
                      </a:r>
                    </a:p>
                  </a:txBody>
                  <a:tcPr marL="68580" marR="68580" marT="0" marB="0"/>
                </a:tc>
                <a:tc>
                  <a:txBody>
                    <a:bodyPr/>
                    <a:lstStyle/>
                    <a:p>
                      <a:pPr algn="ctr">
                        <a:spcAft>
                          <a:spcPts val="0"/>
                        </a:spcAft>
                      </a:pPr>
                      <a:r>
                        <a:rPr lang="es-ES" sz="1800">
                          <a:latin typeface="Arial" pitchFamily="34" charset="0"/>
                          <a:ea typeface="Times New Roman"/>
                          <a:cs typeface="Arial" pitchFamily="34" charset="0"/>
                        </a:rPr>
                        <a:t>13.5%</a:t>
                      </a:r>
                    </a:p>
                  </a:txBody>
                  <a:tcPr marL="68580" marR="68580" marT="0" marB="0"/>
                </a:tc>
                <a:tc>
                  <a:txBody>
                    <a:bodyPr/>
                    <a:lstStyle/>
                    <a:p>
                      <a:pPr algn="ctr">
                        <a:spcAft>
                          <a:spcPts val="0"/>
                        </a:spcAft>
                      </a:pPr>
                      <a:r>
                        <a:rPr lang="es-ES" sz="1800">
                          <a:latin typeface="Arial" pitchFamily="34" charset="0"/>
                          <a:ea typeface="Times New Roman"/>
                          <a:cs typeface="Arial" pitchFamily="34" charset="0"/>
                        </a:rPr>
                        <a:t>14.5%</a:t>
                      </a:r>
                    </a:p>
                  </a:txBody>
                  <a:tcPr marL="68580" marR="68580" marT="0" marB="0"/>
                </a:tc>
                <a:tc>
                  <a:txBody>
                    <a:bodyPr/>
                    <a:lstStyle/>
                    <a:p>
                      <a:pPr algn="ctr">
                        <a:spcAft>
                          <a:spcPts val="0"/>
                        </a:spcAft>
                      </a:pPr>
                      <a:r>
                        <a:rPr lang="es-ES" sz="1800" b="1" dirty="0">
                          <a:latin typeface="Arial" pitchFamily="34" charset="0"/>
                          <a:ea typeface="Times New Roman"/>
                          <a:cs typeface="Arial" pitchFamily="34" charset="0"/>
                        </a:rPr>
                        <a:t>15.5%</a:t>
                      </a:r>
                    </a:p>
                  </a:txBody>
                  <a:tcPr marL="68580" marR="68580" marT="0" marB="0"/>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571472" y="1428736"/>
            <a:ext cx="8229600" cy="1143000"/>
          </a:xfrm>
        </p:spPr>
        <p:txBody>
          <a:bodyPr/>
          <a:lstStyle/>
          <a:p>
            <a:pPr algn="ctr"/>
            <a:r>
              <a:rPr lang="es-ES" dirty="0" smtClean="0"/>
              <a:t>EJERCICIO  PRÁCTICO</a:t>
            </a:r>
            <a:endParaRPr lang="es-ES" dirty="0"/>
          </a:p>
        </p:txBody>
      </p:sp>
      <p:pic>
        <p:nvPicPr>
          <p:cNvPr id="4097" name="Picture 1" descr="M:\ADEL\Capacitación Ciclo de Gestión y Responsabilidad Sueldos\2017\cebolinha.gif"/>
          <p:cNvPicPr>
            <a:picLocks noChangeAspect="1" noChangeArrowheads="1" noCrop="1"/>
          </p:cNvPicPr>
          <p:nvPr/>
        </p:nvPicPr>
        <p:blipFill>
          <a:blip r:embed="rId2"/>
          <a:srcRect/>
          <a:stretch>
            <a:fillRect/>
          </a:stretch>
        </p:blipFill>
        <p:spPr bwMode="auto">
          <a:xfrm>
            <a:off x="3000364" y="2500306"/>
            <a:ext cx="3551216" cy="3114688"/>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2 Tabla"/>
          <p:cNvGraphicFramePr>
            <a:graphicFrameLocks noGrp="1"/>
          </p:cNvGraphicFramePr>
          <p:nvPr/>
        </p:nvGraphicFramePr>
        <p:xfrm>
          <a:off x="1928794" y="256208"/>
          <a:ext cx="6357982" cy="6303176"/>
        </p:xfrm>
        <a:graphic>
          <a:graphicData uri="http://schemas.openxmlformats.org/drawingml/2006/table">
            <a:tbl>
              <a:tblPr/>
              <a:tblGrid>
                <a:gridCol w="754599"/>
                <a:gridCol w="554025"/>
                <a:gridCol w="1131900"/>
                <a:gridCol w="583099"/>
                <a:gridCol w="1314832"/>
                <a:gridCol w="975643"/>
                <a:gridCol w="1043884"/>
              </a:tblGrid>
              <a:tr h="93870">
                <a:tc gridSpan="3">
                  <a:txBody>
                    <a:bodyPr/>
                    <a:lstStyle/>
                    <a:p>
                      <a:pPr algn="l" fontAlgn="ctr"/>
                      <a:r>
                        <a:rPr lang="es-ES" sz="1000" b="1" i="0" u="none" strike="noStrike" dirty="0">
                          <a:latin typeface="Arial"/>
                        </a:rPr>
                        <a:t>Datos del Proceso de Liquidación:</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hMerge="1">
                  <a:txBody>
                    <a:bodyPr/>
                    <a:lstStyle/>
                    <a:p>
                      <a:endParaRPr lang="es-ES"/>
                    </a:p>
                  </a:txBody>
                  <a:tcPr/>
                </a:tc>
                <a:tc hMerge="1">
                  <a:txBody>
                    <a:bodyPr/>
                    <a:lstStyle/>
                    <a:p>
                      <a:endParaRPr lang="es-ES"/>
                    </a:p>
                  </a:txBody>
                  <a:tcPr/>
                </a:tc>
                <a:tc>
                  <a:txBody>
                    <a:bodyPr/>
                    <a:lstStyle/>
                    <a:p>
                      <a:pPr algn="l" fontAlgn="b"/>
                      <a:r>
                        <a:rPr lang="es-ES" sz="1000" b="0" i="0" u="none" strike="noStrike">
                          <a:latin typeface="Arial"/>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es-ES" sz="1000" b="0" i="0" u="none" strike="noStrike">
                          <a:latin typeface="Arial"/>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es-ES" sz="1000" b="0" i="0" u="none" strike="noStrike">
                          <a:latin typeface="Arial"/>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es-ES" sz="1000" b="0" i="0" u="none" strike="noStrike">
                          <a:latin typeface="Arial"/>
                        </a:rPr>
                        <a: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93870">
                <a:tc>
                  <a:txBody>
                    <a:bodyPr/>
                    <a:lstStyle/>
                    <a:p>
                      <a:pPr algn="l" fontAlgn="b"/>
                      <a:r>
                        <a:rPr lang="es-ES" sz="1000" b="0" i="0" u="none" strike="noStrike">
                          <a:latin typeface="Arial"/>
                        </a:rPr>
                        <a:t>Período:</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s-ES" sz="1000" b="1" i="0" u="none" strike="noStrike">
                          <a:latin typeface="Arial"/>
                        </a:rPr>
                        <a:t>abr-17</a:t>
                      </a:r>
                    </a:p>
                  </a:txBody>
                  <a:tcPr marL="0" marR="0" marT="0" marB="0" anchor="b">
                    <a:lnL>
                      <a:noFill/>
                    </a:lnL>
                    <a:lnR>
                      <a:noFill/>
                    </a:lnR>
                    <a:lnT>
                      <a:noFill/>
                    </a:lnT>
                    <a:lnB>
                      <a:noFill/>
                    </a:lnB>
                  </a:tcPr>
                </a:tc>
                <a:tc>
                  <a:txBody>
                    <a:bodyPr/>
                    <a:lstStyle/>
                    <a:p>
                      <a:pPr algn="l" fontAlgn="b"/>
                      <a:endParaRPr lang="es-ES" sz="1000" b="0" i="0" u="none" strike="noStrike">
                        <a:latin typeface="Arial"/>
                      </a:endParaRPr>
                    </a:p>
                  </a:txBody>
                  <a:tcPr marL="0" marR="0" marT="0" marB="0" anchor="b">
                    <a:lnL>
                      <a:noFill/>
                    </a:lnL>
                    <a:lnR>
                      <a:noFill/>
                    </a:lnR>
                    <a:lnT>
                      <a:noFill/>
                    </a:lnT>
                    <a:lnB>
                      <a:noFill/>
                    </a:lnB>
                  </a:tcPr>
                </a:tc>
                <a:tc>
                  <a:txBody>
                    <a:bodyPr/>
                    <a:lstStyle/>
                    <a:p>
                      <a:pPr algn="l" fontAlgn="b"/>
                      <a:endParaRPr lang="es-ES" sz="1000" b="0" i="0" u="none" strike="noStrike">
                        <a:latin typeface="Arial"/>
                      </a:endParaRPr>
                    </a:p>
                  </a:txBody>
                  <a:tcPr marL="0" marR="0" marT="0" marB="0" anchor="b">
                    <a:lnL>
                      <a:noFill/>
                    </a:lnL>
                    <a:lnR>
                      <a:noFill/>
                    </a:lnR>
                    <a:lnT>
                      <a:noFill/>
                    </a:lnT>
                    <a:lnB>
                      <a:noFill/>
                    </a:lnB>
                  </a:tcPr>
                </a:tc>
                <a:tc>
                  <a:txBody>
                    <a:bodyPr/>
                    <a:lstStyle/>
                    <a:p>
                      <a:pPr algn="l" fontAlgn="b"/>
                      <a:endParaRPr lang="es-ES" sz="1000" b="1" i="0" u="none" strike="noStrike">
                        <a:latin typeface="Arial"/>
                      </a:endParaRPr>
                    </a:p>
                  </a:txBody>
                  <a:tcPr marL="0" marR="0" marT="0" marB="0" anchor="b">
                    <a:lnL>
                      <a:noFill/>
                    </a:lnL>
                    <a:lnR>
                      <a:noFill/>
                    </a:lnR>
                    <a:lnT>
                      <a:noFill/>
                    </a:lnT>
                    <a:lnB>
                      <a:noFill/>
                    </a:lnB>
                  </a:tcPr>
                </a:tc>
                <a:tc>
                  <a:txBody>
                    <a:bodyPr/>
                    <a:lstStyle/>
                    <a:p>
                      <a:pPr algn="l" fontAlgn="b"/>
                      <a:endParaRPr lang="es-ES" sz="1000" b="1" i="0" u="none" strike="noStrike">
                        <a:latin typeface="Arial"/>
                      </a:endParaRPr>
                    </a:p>
                  </a:txBody>
                  <a:tcPr marL="0" marR="0" marT="0" marB="0" anchor="b">
                    <a:lnL>
                      <a:noFill/>
                    </a:lnL>
                    <a:lnR>
                      <a:noFill/>
                    </a:lnR>
                    <a:lnT>
                      <a:noFill/>
                    </a:lnT>
                    <a:lnB>
                      <a:noFill/>
                    </a:lnB>
                  </a:tcPr>
                </a:tc>
                <a:tc>
                  <a:txBody>
                    <a:bodyPr/>
                    <a:lstStyle/>
                    <a:p>
                      <a:pPr algn="l" fontAlgn="b"/>
                      <a:r>
                        <a:rPr lang="es-ES" sz="1000" b="1" i="0" u="none" strike="noStrike">
                          <a:latin typeface="Arial"/>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93870">
                <a:tc gridSpan="2">
                  <a:txBody>
                    <a:bodyPr/>
                    <a:lstStyle/>
                    <a:p>
                      <a:pPr algn="l" fontAlgn="ctr"/>
                      <a:r>
                        <a:rPr lang="es-ES" sz="1000" b="1" i="0" u="none" strike="noStrike">
                          <a:latin typeface="Arial"/>
                        </a:rPr>
                        <a:t>Datos del Empleado:</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hMerge="1">
                  <a:txBody>
                    <a:bodyPr/>
                    <a:lstStyle/>
                    <a:p>
                      <a:endParaRPr lang="es-ES"/>
                    </a:p>
                  </a:txBody>
                  <a:tcPr/>
                </a:tc>
                <a:tc>
                  <a:txBody>
                    <a:bodyPr/>
                    <a:lstStyle/>
                    <a:p>
                      <a:pPr algn="l" fontAlgn="ctr"/>
                      <a:r>
                        <a:rPr lang="es-ES" sz="1000" b="1" i="0" u="none" strike="noStrike" dirty="0" smtClean="0">
                          <a:latin typeface="Arial"/>
                        </a:rPr>
                        <a:t>Ricardo Zapata</a:t>
                      </a:r>
                      <a:endParaRPr lang="es-ES" sz="1000" b="1" i="0" u="none" strike="noStrike" dirty="0">
                        <a:latin typeface="Arial"/>
                      </a:endParaRPr>
                    </a:p>
                  </a:txBody>
                  <a:tcPr marL="0" marR="0" marT="0" marB="0" anchor="b">
                    <a:lnL>
                      <a:noFill/>
                    </a:lnL>
                    <a:lnR>
                      <a:noFill/>
                    </a:lnR>
                    <a:lnT>
                      <a:noFill/>
                    </a:lnT>
                    <a:lnB>
                      <a:noFill/>
                    </a:lnB>
                  </a:tcPr>
                </a:tc>
                <a:tc>
                  <a:txBody>
                    <a:bodyPr/>
                    <a:lstStyle/>
                    <a:p>
                      <a:pPr algn="l" fontAlgn="b"/>
                      <a:endParaRPr lang="es-ES" sz="1000" b="1" i="0" u="none" strike="noStrike">
                        <a:latin typeface="Arial"/>
                      </a:endParaRPr>
                    </a:p>
                  </a:txBody>
                  <a:tcPr marL="0" marR="0" marT="0" marB="0" anchor="b">
                    <a:lnL>
                      <a:noFill/>
                    </a:lnL>
                    <a:lnR>
                      <a:noFill/>
                    </a:lnR>
                    <a:lnT>
                      <a:noFill/>
                    </a:lnT>
                    <a:lnB>
                      <a:noFill/>
                    </a:lnB>
                  </a:tcPr>
                </a:tc>
                <a:tc>
                  <a:txBody>
                    <a:bodyPr/>
                    <a:lstStyle/>
                    <a:p>
                      <a:pPr algn="r" fontAlgn="b"/>
                      <a:r>
                        <a:rPr lang="es-ES" sz="1000" b="1" i="0" u="none" strike="noStrike" dirty="0">
                          <a:latin typeface="Arial"/>
                        </a:rPr>
                        <a:t>Legajo:</a:t>
                      </a:r>
                    </a:p>
                  </a:txBody>
                  <a:tcPr marL="0" marR="0" marT="0" marB="0" anchor="b">
                    <a:lnL>
                      <a:noFill/>
                    </a:lnL>
                    <a:lnR>
                      <a:noFill/>
                    </a:lnR>
                    <a:lnT>
                      <a:noFill/>
                    </a:lnT>
                    <a:lnB>
                      <a:noFill/>
                    </a:lnB>
                  </a:tcPr>
                </a:tc>
                <a:tc>
                  <a:txBody>
                    <a:bodyPr/>
                    <a:lstStyle/>
                    <a:p>
                      <a:pPr algn="l" fontAlgn="b"/>
                      <a:r>
                        <a:rPr lang="es-ES" sz="1000" b="1" i="0" u="none" strike="noStrike">
                          <a:latin typeface="Arial"/>
                        </a:rPr>
                        <a:t>958002</a:t>
                      </a:r>
                    </a:p>
                  </a:txBody>
                  <a:tcPr marL="0" marR="0" marT="0" marB="0" anchor="b">
                    <a:lnL>
                      <a:noFill/>
                    </a:lnL>
                    <a:lnR>
                      <a:noFill/>
                    </a:lnR>
                    <a:lnT>
                      <a:noFill/>
                    </a:lnT>
                    <a:lnB>
                      <a:noFill/>
                    </a:lnB>
                  </a:tcPr>
                </a:tc>
                <a:tc>
                  <a:txBody>
                    <a:bodyPr/>
                    <a:lstStyle/>
                    <a:p>
                      <a:pPr algn="l" fontAlgn="b"/>
                      <a:r>
                        <a:rPr lang="es-ES" sz="1000" b="0" i="0" u="none" strike="noStrike">
                          <a:latin typeface="Arial"/>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93870">
                <a:tc gridSpan="2">
                  <a:txBody>
                    <a:bodyPr/>
                    <a:lstStyle/>
                    <a:p>
                      <a:pPr algn="l" fontAlgn="ctr"/>
                      <a:endParaRPr lang="es-ES" sz="1000" b="1" i="0" u="none" strike="noStrike" dirty="0">
                        <a:latin typeface="Arial"/>
                      </a:endParaRP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hMerge="1">
                  <a:txBody>
                    <a:bodyPr/>
                    <a:lstStyle/>
                    <a:p>
                      <a:endParaRPr lang="es-ES"/>
                    </a:p>
                  </a:txBody>
                  <a:tcPr/>
                </a:tc>
                <a:tc>
                  <a:txBody>
                    <a:bodyPr/>
                    <a:lstStyle/>
                    <a:p>
                      <a:pPr algn="l" fontAlgn="b"/>
                      <a:endParaRPr lang="es-ES" sz="1000" b="0" i="0" u="none" strike="noStrike">
                        <a:latin typeface="Arial"/>
                      </a:endParaRPr>
                    </a:p>
                  </a:txBody>
                  <a:tcPr marL="0" marR="0" marT="0" marB="0" anchor="b">
                    <a:lnL>
                      <a:noFill/>
                    </a:lnL>
                    <a:lnR>
                      <a:noFill/>
                    </a:lnR>
                    <a:lnT>
                      <a:noFill/>
                    </a:lnT>
                    <a:lnB>
                      <a:noFill/>
                    </a:lnB>
                  </a:tcPr>
                </a:tc>
                <a:tc>
                  <a:txBody>
                    <a:bodyPr/>
                    <a:lstStyle/>
                    <a:p>
                      <a:pPr algn="l" fontAlgn="b"/>
                      <a:endParaRPr lang="es-ES" sz="1000" b="1" i="0" u="none" strike="noStrike" dirty="0">
                        <a:latin typeface="Arial"/>
                      </a:endParaRPr>
                    </a:p>
                  </a:txBody>
                  <a:tcPr marL="0" marR="0" marT="0" marB="0" anchor="b">
                    <a:lnL>
                      <a:noFill/>
                    </a:lnL>
                    <a:lnR>
                      <a:noFill/>
                    </a:lnR>
                    <a:lnT>
                      <a:noFill/>
                    </a:lnT>
                    <a:lnB>
                      <a:noFill/>
                    </a:lnB>
                  </a:tcPr>
                </a:tc>
                <a:tc>
                  <a:txBody>
                    <a:bodyPr/>
                    <a:lstStyle/>
                    <a:p>
                      <a:pPr algn="r" fontAlgn="b"/>
                      <a:r>
                        <a:rPr lang="es-ES" sz="1000" b="0" i="0" u="none" strike="noStrike" dirty="0">
                          <a:latin typeface="Arial"/>
                        </a:rPr>
                        <a:t>Categoría:</a:t>
                      </a:r>
                    </a:p>
                  </a:txBody>
                  <a:tcPr marL="0" marR="0" marT="0" marB="0" anchor="b">
                    <a:lnL>
                      <a:noFill/>
                    </a:lnL>
                    <a:lnR>
                      <a:noFill/>
                    </a:lnR>
                    <a:lnT>
                      <a:noFill/>
                    </a:lnT>
                    <a:lnB>
                      <a:noFill/>
                    </a:lnB>
                  </a:tcPr>
                </a:tc>
                <a:tc>
                  <a:txBody>
                    <a:bodyPr/>
                    <a:lstStyle/>
                    <a:p>
                      <a:pPr algn="l" fontAlgn="b"/>
                      <a:r>
                        <a:rPr lang="es-ES" sz="1000" b="1" i="0" u="none" strike="noStrike" dirty="0">
                          <a:latin typeface="Arial"/>
                        </a:rPr>
                        <a:t>FUB</a:t>
                      </a:r>
                    </a:p>
                  </a:txBody>
                  <a:tcPr marL="0" marR="0" marT="0" marB="0" anchor="b">
                    <a:lnL>
                      <a:noFill/>
                    </a:lnL>
                    <a:lnR>
                      <a:noFill/>
                    </a:lnR>
                    <a:lnT>
                      <a:noFill/>
                    </a:lnT>
                    <a:lnB>
                      <a:noFill/>
                    </a:lnB>
                  </a:tcPr>
                </a:tc>
                <a:tc>
                  <a:txBody>
                    <a:bodyPr/>
                    <a:lstStyle/>
                    <a:p>
                      <a:pPr algn="l" fontAlgn="b"/>
                      <a:r>
                        <a:rPr lang="es-ES" sz="1000" b="0" i="0" u="none" strike="noStrike">
                          <a:latin typeface="Arial"/>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99391">
                <a:tc>
                  <a:txBody>
                    <a:bodyPr/>
                    <a:lstStyle/>
                    <a:p>
                      <a:pPr algn="l" fontAlgn="b"/>
                      <a:r>
                        <a:rPr lang="es-ES" sz="1000" b="0" i="0" u="none" strike="noStrike" dirty="0">
                          <a:latin typeface="Arial"/>
                        </a:rPr>
                        <a:t> </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ES" sz="1000" b="0"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ES" sz="1000" b="0"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ES" sz="1000" b="0"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ES" sz="1000" b="0"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ES" sz="1000" b="0"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es-ES" sz="1000" b="0" i="0" u="none" strike="noStrike">
                          <a:latin typeface="Arial"/>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93870">
                <a:tc>
                  <a:txBody>
                    <a:bodyPr/>
                    <a:lstStyle/>
                    <a:p>
                      <a:pPr algn="l" fontAlgn="b"/>
                      <a:r>
                        <a:rPr lang="es-ES" sz="1000" b="1" i="0" u="none" strike="noStrike">
                          <a:latin typeface="Arial"/>
                        </a:rPr>
                        <a:t>Código</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fontAlgn="b"/>
                      <a:r>
                        <a:rPr lang="es-ES" sz="1000" b="1" i="0" u="none" strike="noStrike">
                          <a:latin typeface="Arial"/>
                        </a:rPr>
                        <a:t>Descripción</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ES"/>
                    </a:p>
                  </a:txBody>
                  <a:tcPr/>
                </a:tc>
                <a:tc>
                  <a:txBody>
                    <a:bodyPr/>
                    <a:lstStyle/>
                    <a:p>
                      <a:pPr algn="l" fontAlgn="b"/>
                      <a:r>
                        <a:rPr lang="es-ES" sz="1000" b="1" i="0" u="none" strike="noStrike">
                          <a:latin typeface="Arial"/>
                        </a:rPr>
                        <a:t>Cant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s-ES" sz="1000" b="1" i="0" u="none" strike="noStrike">
                          <a:latin typeface="Arial"/>
                        </a:rPr>
                        <a:t>Remuneraciones</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s-ES" sz="1000" b="1" i="0" u="none" strike="noStrike">
                          <a:latin typeface="Arial"/>
                        </a:rPr>
                        <a:t>Retenciones</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s-ES" sz="1000" b="1" i="0" u="none" strike="noStrike">
                          <a:latin typeface="Arial"/>
                        </a:rPr>
                        <a:t>Asig. Fliares</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3870">
                <a:tc gridSpan="7">
                  <a:txBody>
                    <a:bodyPr/>
                    <a:lstStyle/>
                    <a:p>
                      <a:pPr algn="l" fontAlgn="b"/>
                      <a:r>
                        <a:rPr lang="es-ES" sz="1000" b="1" i="0" u="none" strike="noStrike">
                          <a:latin typeface="Arial"/>
                        </a:rPr>
                        <a:t>REMUNERACIONES</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r>
              <a:tr h="99391">
                <a:tc>
                  <a:txBody>
                    <a:bodyPr/>
                    <a:lstStyle/>
                    <a:p>
                      <a:pPr algn="l" fontAlgn="b"/>
                      <a:r>
                        <a:rPr lang="es-ES" sz="1000" b="0" i="0" u="none" strike="noStrike">
                          <a:latin typeface="Arial"/>
                        </a:rPr>
                        <a:t>1017</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s-ES" sz="1000" b="0" i="0" u="none" strike="noStrike">
                          <a:latin typeface="Arial"/>
                        </a:rPr>
                        <a:t>Asig. De la Categoria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a:txBody>
                    <a:bodyPr/>
                    <a:lstStyle/>
                    <a:p>
                      <a:pPr algn="l" fontAlgn="b"/>
                      <a:r>
                        <a:rPr lang="es-ES" sz="1000" b="0"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200" b="0" i="0" u="none" strike="noStrike" dirty="0">
                          <a:latin typeface="Arial"/>
                        </a:rPr>
                        <a:t>6.180,64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latin typeface="Arial"/>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3870">
                <a:tc>
                  <a:txBody>
                    <a:bodyPr/>
                    <a:lstStyle/>
                    <a:p>
                      <a:pPr algn="l" fontAlgn="b"/>
                      <a:r>
                        <a:rPr lang="es-ES" sz="1000" b="0" i="0" u="none" strike="noStrike">
                          <a:latin typeface="Arial"/>
                        </a:rPr>
                        <a:t>1080</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s-ES" sz="1000" b="0" i="0" u="none" strike="noStrike">
                          <a:latin typeface="Arial"/>
                        </a:rPr>
                        <a:t>Antigüedad Adm.</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a:txBody>
                    <a:bodyPr/>
                    <a:lstStyle/>
                    <a:p>
                      <a:pPr algn="r" fontAlgn="b"/>
                      <a:r>
                        <a:rPr lang="es-ES" sz="1000" b="0" i="0" u="none" strike="noStrike">
                          <a:latin typeface="Arial"/>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200" b="0" i="0" u="none" strike="noStrike" dirty="0" smtClean="0">
                          <a:latin typeface="Arial"/>
                        </a:rPr>
                        <a:t>851,46</a:t>
                      </a:r>
                      <a:endParaRPr lang="es-ES" sz="1200" b="0" i="0" u="none" strike="noStrike" dirty="0">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3870">
                <a:tc>
                  <a:txBody>
                    <a:bodyPr/>
                    <a:lstStyle/>
                    <a:p>
                      <a:pPr algn="l" fontAlgn="b"/>
                      <a:r>
                        <a:rPr lang="es-ES" sz="1000" b="0" i="0" u="none" strike="noStrike">
                          <a:latin typeface="Arial"/>
                        </a:rPr>
                        <a:t>1084</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s-ES" sz="1000" b="0" i="0" u="none" strike="noStrike">
                          <a:latin typeface="Arial"/>
                        </a:rPr>
                        <a:t>Adic. Dcto. 828/08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a:txBody>
                    <a:bodyPr/>
                    <a:lstStyle/>
                    <a:p>
                      <a:pPr algn="l" fontAlgn="b"/>
                      <a:r>
                        <a:rPr lang="es-ES" sz="1000" b="0"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200" b="0" i="0" u="none" strike="noStrike" dirty="0">
                          <a:latin typeface="Arial"/>
                        </a:rPr>
                        <a:t>244,76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3870">
                <a:tc>
                  <a:txBody>
                    <a:bodyPr/>
                    <a:lstStyle/>
                    <a:p>
                      <a:pPr algn="l" fontAlgn="b"/>
                      <a:r>
                        <a:rPr lang="es-ES" sz="1000" b="0" i="0" u="none" strike="noStrike">
                          <a:latin typeface="Arial"/>
                        </a:rPr>
                        <a:t>1200</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latin typeface="Arial"/>
                        </a:rPr>
                        <a:t>Título</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dirty="0" smtClean="0">
                          <a:latin typeface="Arial"/>
                        </a:rPr>
                        <a:t>13%</a:t>
                      </a:r>
                      <a:endParaRPr lang="es-ES" sz="1000" b="0" i="0" u="none" strike="noStrike" dirty="0">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200" b="0" i="0" u="none" strike="noStrike" dirty="0" smtClean="0">
                          <a:latin typeface="Arial"/>
                        </a:rPr>
                        <a:t>803,48</a:t>
                      </a:r>
                      <a:endParaRPr lang="es-ES" sz="1200" b="0" i="0" u="none" strike="noStrike" dirty="0">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3870">
                <a:tc>
                  <a:txBody>
                    <a:bodyPr/>
                    <a:lstStyle/>
                    <a:p>
                      <a:pPr algn="l" fontAlgn="b"/>
                      <a:r>
                        <a:rPr lang="es-ES" sz="1000" b="0" i="0" u="none" strike="noStrike">
                          <a:latin typeface="Arial"/>
                        </a:rPr>
                        <a:t>1213a</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n-US" sz="1000" b="0" i="0" u="none" strike="noStrike">
                          <a:latin typeface="Arial"/>
                        </a:rPr>
                        <a:t>Adic. Art. 34º Ley 2265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a:txBody>
                    <a:bodyPr/>
                    <a:lstStyle/>
                    <a:p>
                      <a:pPr algn="r" fontAlgn="b"/>
                      <a:r>
                        <a:rPr lang="es-ES" sz="1000" b="0" i="0" u="none" strike="noStrike">
                          <a:latin typeface="Arial"/>
                        </a:rPr>
                        <a:t>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200" b="0" i="0" u="none" strike="noStrike" dirty="0" smtClean="0">
                          <a:latin typeface="Arial"/>
                        </a:rPr>
                        <a:t>29.280,97</a:t>
                      </a:r>
                      <a:endParaRPr lang="es-ES" sz="1200" b="0" i="0" u="none" strike="noStrike" dirty="0">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9391">
                <a:tc>
                  <a:txBody>
                    <a:bodyPr/>
                    <a:lstStyle/>
                    <a:p>
                      <a:pPr algn="l" fontAlgn="b"/>
                      <a:r>
                        <a:rPr lang="es-ES" sz="1000" b="0" i="0" u="none" strike="noStrike">
                          <a:latin typeface="Arial"/>
                        </a:rPr>
                        <a:t>1231eg</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s-ES" sz="1000" b="0" i="0" u="none" strike="noStrike">
                          <a:latin typeface="Arial"/>
                        </a:rPr>
                        <a:t>Ad.Art.5ºDto.Nº296/2016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a:txBody>
                    <a:bodyPr/>
                    <a:lstStyle/>
                    <a:p>
                      <a:pPr algn="l" fontAlgn="b"/>
                      <a:r>
                        <a:rPr lang="es-ES" sz="1000" b="0"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200" b="0" i="0" u="none" strike="noStrike" dirty="0">
                          <a:latin typeface="Arial"/>
                        </a:rPr>
                        <a:t>1.332,36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9391">
                <a:tc>
                  <a:txBody>
                    <a:bodyPr/>
                    <a:lstStyle/>
                    <a:p>
                      <a:pPr algn="l" fontAlgn="b"/>
                      <a:r>
                        <a:rPr lang="es-ES" sz="1000" b="0" i="0" u="none" strike="noStrike">
                          <a:latin typeface="Arial"/>
                        </a:rPr>
                        <a:t>1231G</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s-ES" sz="1000" b="0" i="0" u="none" strike="noStrike">
                          <a:latin typeface="Arial"/>
                        </a:rPr>
                        <a:t>Adic. Escalafon General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a:txBody>
                    <a:bodyPr/>
                    <a:lstStyle/>
                    <a:p>
                      <a:pPr algn="l" fontAlgn="b"/>
                      <a:r>
                        <a:rPr lang="es-ES" sz="1000" b="0"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200" b="0" i="0" u="none" strike="noStrike" dirty="0">
                          <a:latin typeface="Arial"/>
                        </a:rPr>
                        <a:t>4.487,68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3870">
                <a:tc>
                  <a:txBody>
                    <a:bodyPr/>
                    <a:lstStyle/>
                    <a:p>
                      <a:pPr algn="l" fontAlgn="b"/>
                      <a:r>
                        <a:rPr lang="es-ES" sz="1000" b="0" i="0" u="none" strike="noStrike">
                          <a:latin typeface="Arial"/>
                        </a:rPr>
                        <a:t>1231n</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s-ES" sz="1000" b="0" i="0" u="none" strike="noStrike">
                          <a:latin typeface="Arial"/>
                        </a:rPr>
                        <a:t>Adic. Dto. 1199/16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a:txBody>
                    <a:bodyPr/>
                    <a:lstStyle/>
                    <a:p>
                      <a:pPr algn="l" fontAlgn="b"/>
                      <a:r>
                        <a:rPr lang="es-ES" sz="1000" b="0"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200" b="0" i="0" u="none" strike="noStrike" dirty="0">
                          <a:latin typeface="Arial"/>
                        </a:rPr>
                        <a:t>1.069,23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9391">
                <a:tc>
                  <a:txBody>
                    <a:bodyPr/>
                    <a:lstStyle/>
                    <a:p>
                      <a:pPr algn="l" fontAlgn="b"/>
                      <a:r>
                        <a:rPr lang="es-ES" sz="1000" b="0" i="0" u="none" strike="noStrike">
                          <a:latin typeface="Arial"/>
                        </a:rPr>
                        <a:t>1254</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s-ES" sz="1000" b="0" i="0" u="none" strike="noStrike">
                          <a:latin typeface="Arial"/>
                        </a:rPr>
                        <a:t>Permanencia en la Cat.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a:txBody>
                    <a:bodyPr/>
                    <a:lstStyle/>
                    <a:p>
                      <a:pPr algn="l" fontAlgn="b"/>
                      <a:r>
                        <a:rPr lang="es-ES" sz="1000" b="0"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200" b="0" i="0" u="none" strike="noStrike" dirty="0">
                          <a:latin typeface="Arial"/>
                        </a:rPr>
                        <a:t>731,25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6696">
                <a:tc>
                  <a:txBody>
                    <a:bodyPr/>
                    <a:lstStyle/>
                    <a:p>
                      <a:pPr algn="l" fontAlgn="b"/>
                      <a:r>
                        <a:rPr lang="es-ES" sz="1000" b="0" i="0" u="none" strike="noStrike">
                          <a:latin typeface="Arial"/>
                        </a:rPr>
                        <a:t>1280</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s-ES" sz="1000" b="0" i="0" u="none" strike="noStrike" dirty="0">
                          <a:latin typeface="Arial"/>
                        </a:rPr>
                        <a:t>Zona </a:t>
                      </a:r>
                      <a:r>
                        <a:rPr lang="es-ES" sz="1000" b="0" i="0" u="none" strike="noStrike" dirty="0" smtClean="0">
                          <a:latin typeface="Arial"/>
                        </a:rPr>
                        <a:t>Desfavorable</a:t>
                      </a:r>
                      <a:r>
                        <a:rPr lang="es-ES" sz="1000" b="0" i="0" u="none" strike="noStrike" dirty="0">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es-ES" sz="1000" b="0" i="0" u="none" strike="noStrike" dirty="0">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a:latin typeface="Arial"/>
                        </a:rPr>
                        <a:t>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200" b="0" i="0" u="none" strike="noStrike" dirty="0">
                          <a:latin typeface="Arial"/>
                        </a:rPr>
                        <a:t>17.992,73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3870">
                <a:tc gridSpan="7">
                  <a:txBody>
                    <a:bodyPr/>
                    <a:lstStyle/>
                    <a:p>
                      <a:pPr algn="l" fontAlgn="b"/>
                      <a:r>
                        <a:rPr lang="es-ES" sz="1000" b="1" i="0" u="none" strike="noStrike">
                          <a:solidFill>
                            <a:srgbClr val="FF0000"/>
                          </a:solidFill>
                          <a:latin typeface="Arial"/>
                        </a:rPr>
                        <a:t>RETENCIONES</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r>
              <a:tr h="93870">
                <a:tc>
                  <a:txBody>
                    <a:bodyPr/>
                    <a:lstStyle/>
                    <a:p>
                      <a:pPr algn="l" fontAlgn="b"/>
                      <a:r>
                        <a:rPr lang="es-ES" sz="1000" b="0" i="0" u="none" strike="noStrike">
                          <a:solidFill>
                            <a:srgbClr val="FF0000"/>
                          </a:solidFill>
                          <a:latin typeface="Arial"/>
                        </a:rPr>
                        <a:t>1500</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s-ES" sz="1000" b="0" i="0" u="none" strike="noStrike">
                          <a:solidFill>
                            <a:srgbClr val="FF0000"/>
                          </a:solidFill>
                          <a:latin typeface="Arial"/>
                        </a:rPr>
                        <a:t>Aport. Jubilitario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a:txBody>
                    <a:bodyPr/>
                    <a:lstStyle/>
                    <a:p>
                      <a:pPr algn="r" fontAlgn="b"/>
                      <a:r>
                        <a:rPr lang="es-ES" sz="1000" b="0" i="0" u="none" strike="noStrike">
                          <a:solidFill>
                            <a:srgbClr val="FF0000"/>
                          </a:solidFill>
                          <a:latin typeface="Arial"/>
                        </a:rPr>
                        <a:t>15,50%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solidFill>
                            <a:srgbClr val="FF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200" b="0" i="0" u="none" strike="noStrike" dirty="0">
                          <a:solidFill>
                            <a:srgbClr val="FF0000"/>
                          </a:solidFill>
                          <a:latin typeface="Arial"/>
                        </a:rPr>
                        <a:t>9.761,05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3870">
                <a:tc>
                  <a:txBody>
                    <a:bodyPr/>
                    <a:lstStyle/>
                    <a:p>
                      <a:pPr algn="l" fontAlgn="b"/>
                      <a:r>
                        <a:rPr lang="es-ES" sz="1000" b="0" i="0" u="none" strike="noStrike">
                          <a:solidFill>
                            <a:srgbClr val="FF0000"/>
                          </a:solidFill>
                          <a:latin typeface="Arial"/>
                        </a:rPr>
                        <a:t>1530</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s-ES" sz="1000" b="0" i="0" u="none" strike="noStrike">
                          <a:solidFill>
                            <a:srgbClr val="FF0000"/>
                          </a:solidFill>
                          <a:latin typeface="Arial"/>
                        </a:rPr>
                        <a:t>Aport. Asistencial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a:txBody>
                    <a:bodyPr/>
                    <a:lstStyle/>
                    <a:p>
                      <a:pPr algn="r" fontAlgn="b"/>
                      <a:r>
                        <a:rPr lang="es-ES" sz="1000" b="0" i="0" u="none" strike="noStrike">
                          <a:solidFill>
                            <a:srgbClr val="FF0000"/>
                          </a:solidFill>
                          <a:latin typeface="Arial"/>
                        </a:rPr>
                        <a:t>5,50%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solidFill>
                            <a:srgbClr val="FF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200" b="0" i="0" u="none" strike="noStrike" dirty="0">
                          <a:solidFill>
                            <a:srgbClr val="FF0000"/>
                          </a:solidFill>
                          <a:latin typeface="Arial"/>
                        </a:rPr>
                        <a:t>3.463,60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3870">
                <a:tc>
                  <a:txBody>
                    <a:bodyPr/>
                    <a:lstStyle/>
                    <a:p>
                      <a:pPr algn="l" fontAlgn="b"/>
                      <a:r>
                        <a:rPr lang="es-ES" sz="1000" b="0" i="0" u="none" strike="noStrike">
                          <a:solidFill>
                            <a:srgbClr val="FF0000"/>
                          </a:solidFill>
                          <a:latin typeface="Arial"/>
                        </a:rPr>
                        <a:t>1586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s-ES" sz="1000" b="0" i="0" u="none" strike="noStrike">
                          <a:solidFill>
                            <a:srgbClr val="FF0000"/>
                          </a:solidFill>
                          <a:latin typeface="Arial"/>
                        </a:rPr>
                        <a:t>Ret. 4ta. Categoría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a:txBody>
                    <a:bodyPr/>
                    <a:lstStyle/>
                    <a:p>
                      <a:pPr algn="l" fontAlgn="b"/>
                      <a:r>
                        <a:rPr lang="es-ES" sz="1000" b="0" i="0" u="none" strike="noStrike">
                          <a:solidFill>
                            <a:srgbClr val="FF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solidFill>
                            <a:srgbClr val="FF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200" b="0" i="0" u="none" strike="noStrike" dirty="0">
                          <a:solidFill>
                            <a:srgbClr val="FF0000"/>
                          </a:solidFill>
                          <a:latin typeface="Arial"/>
                        </a:rPr>
                        <a:t>2.853,00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dirty="0">
                          <a:latin typeface="Arial"/>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3870">
                <a:tc>
                  <a:txBody>
                    <a:bodyPr/>
                    <a:lstStyle/>
                    <a:p>
                      <a:pPr algn="l" fontAlgn="b"/>
                      <a:r>
                        <a:rPr lang="es-ES" sz="1000" b="0" i="0" u="none" strike="noStrike">
                          <a:solidFill>
                            <a:srgbClr val="FF0000"/>
                          </a:solidFill>
                          <a:latin typeface="Arial"/>
                        </a:rPr>
                        <a:t>1615</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s-ES" sz="1000" b="0" i="0" u="none" strike="noStrike">
                          <a:solidFill>
                            <a:srgbClr val="FF0000"/>
                          </a:solidFill>
                          <a:latin typeface="Arial"/>
                        </a:rPr>
                        <a:t>Seg Obligatorio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a:txBody>
                    <a:bodyPr/>
                    <a:lstStyle/>
                    <a:p>
                      <a:pPr algn="l" fontAlgn="b"/>
                      <a:r>
                        <a:rPr lang="es-ES" sz="1000" b="0" i="0" u="none" strike="noStrike">
                          <a:solidFill>
                            <a:srgbClr val="FF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solidFill>
                            <a:srgbClr val="FF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200" b="0" i="0" u="none" strike="noStrike" dirty="0">
                          <a:solidFill>
                            <a:srgbClr val="FF0000"/>
                          </a:solidFill>
                          <a:latin typeface="Arial"/>
                        </a:rPr>
                        <a:t>17,00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dirty="0">
                          <a:latin typeface="Arial"/>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6696">
                <a:tc>
                  <a:txBody>
                    <a:bodyPr/>
                    <a:lstStyle/>
                    <a:p>
                      <a:pPr algn="l" fontAlgn="b"/>
                      <a:r>
                        <a:rPr lang="es-ES" sz="1000" b="0" i="0" u="none" strike="noStrike">
                          <a:solidFill>
                            <a:srgbClr val="FF0000"/>
                          </a:solidFill>
                          <a:latin typeface="Arial"/>
                        </a:rPr>
                        <a:t>1616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s-ES" sz="1000" b="0" i="0" u="none" strike="noStrike" dirty="0">
                          <a:solidFill>
                            <a:srgbClr val="FF0000"/>
                          </a:solidFill>
                          <a:latin typeface="Arial"/>
                        </a:rPr>
                        <a:t>Seguro </a:t>
                      </a:r>
                      <a:r>
                        <a:rPr lang="es-ES" sz="1000" b="0" i="0" u="none" strike="noStrike" dirty="0" smtClean="0">
                          <a:solidFill>
                            <a:srgbClr val="FF0000"/>
                          </a:solidFill>
                          <a:latin typeface="Arial"/>
                        </a:rPr>
                        <a:t>Adicional</a:t>
                      </a:r>
                      <a:r>
                        <a:rPr lang="es-ES" sz="1000" b="0" i="0" u="none" strike="noStrike" dirty="0">
                          <a:solidFill>
                            <a:srgbClr val="FF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es-ES" sz="1000" b="0" i="0" u="none" strike="noStrike" dirty="0">
                        <a:solidFill>
                          <a:srgbClr val="FF0000"/>
                        </a:solidFill>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a:solidFill>
                            <a:srgbClr val="FF0000"/>
                          </a:solidFill>
                          <a:latin typeface="Arial"/>
                        </a:rPr>
                        <a:t>2,40%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solidFill>
                            <a:srgbClr val="FF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200" b="0" i="0" u="none" strike="noStrike" dirty="0">
                          <a:solidFill>
                            <a:srgbClr val="FF0000"/>
                          </a:solidFill>
                          <a:latin typeface="Arial"/>
                        </a:rPr>
                        <a:t>1.511,39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dirty="0">
                          <a:latin typeface="Arial"/>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3870">
                <a:tc gridSpan="7">
                  <a:txBody>
                    <a:bodyPr/>
                    <a:lstStyle/>
                    <a:p>
                      <a:pPr algn="l" fontAlgn="b"/>
                      <a:r>
                        <a:rPr lang="es-ES" sz="1000" b="1" i="0" u="none" strike="noStrike" dirty="0">
                          <a:solidFill>
                            <a:schemeClr val="accent4"/>
                          </a:solidFill>
                          <a:latin typeface="Arial"/>
                        </a:rPr>
                        <a:t>ASIGNACIONES FAMILIARES</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r>
              <a:tr h="93870">
                <a:tc>
                  <a:txBody>
                    <a:bodyPr/>
                    <a:lstStyle/>
                    <a:p>
                      <a:pPr algn="l" fontAlgn="b"/>
                      <a:r>
                        <a:rPr lang="es-ES" sz="1000" b="0" i="0" u="none" strike="noStrike" dirty="0">
                          <a:solidFill>
                            <a:schemeClr val="accent4"/>
                          </a:solidFill>
                          <a:latin typeface="Arial"/>
                        </a:rPr>
                        <a:t>2000</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solidFill>
                            <a:schemeClr val="accent4"/>
                          </a:solidFill>
                          <a:latin typeface="Arial"/>
                        </a:rPr>
                        <a:t>Conyuge</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solidFill>
                            <a:schemeClr val="accent4"/>
                          </a:solidFill>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00" b="0" i="0" u="none" strike="noStrike">
                          <a:solidFill>
                            <a:schemeClr val="accent4"/>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solidFill>
                            <a:schemeClr val="accent4"/>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solidFill>
                            <a:schemeClr val="accent4"/>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dirty="0">
                          <a:solidFill>
                            <a:schemeClr val="accent4"/>
                          </a:solidFill>
                          <a:latin typeface="Arial"/>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3870">
                <a:tc>
                  <a:txBody>
                    <a:bodyPr/>
                    <a:lstStyle/>
                    <a:p>
                      <a:pPr algn="l" fontAlgn="b"/>
                      <a:r>
                        <a:rPr lang="es-ES" sz="1000" b="0" i="0" u="none" strike="noStrike" dirty="0">
                          <a:solidFill>
                            <a:schemeClr val="accent4"/>
                          </a:solidFill>
                          <a:latin typeface="Arial"/>
                        </a:rPr>
                        <a:t>2100</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s-ES" sz="1000" b="0" i="0" u="none" strike="noStrike" dirty="0">
                          <a:solidFill>
                            <a:schemeClr val="accent4"/>
                          </a:solidFill>
                          <a:latin typeface="Arial"/>
                        </a:rPr>
                        <a:t>Conviviente Ley2653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a:txBody>
                    <a:bodyPr/>
                    <a:lstStyle/>
                    <a:p>
                      <a:pPr algn="ctr" fontAlgn="b"/>
                      <a:r>
                        <a:rPr lang="es-ES" sz="1000" b="0" i="0" u="none" strike="noStrike" dirty="0" smtClean="0">
                          <a:solidFill>
                            <a:schemeClr val="accent4"/>
                          </a:solidFill>
                          <a:latin typeface="Arial"/>
                        </a:rPr>
                        <a:t>1</a:t>
                      </a:r>
                      <a:endParaRPr lang="es-ES" sz="1000" b="0" i="0" u="none" strike="noStrike" dirty="0">
                        <a:solidFill>
                          <a:schemeClr val="accent4"/>
                        </a:solidFill>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solidFill>
                            <a:schemeClr val="accent4"/>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solidFill>
                            <a:schemeClr val="accent4"/>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200" b="0" i="0" u="none" strike="noStrike" dirty="0">
                          <a:solidFill>
                            <a:schemeClr val="accent4"/>
                          </a:solidFill>
                          <a:latin typeface="Arial"/>
                        </a:rPr>
                        <a:t>30,00</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3870">
                <a:tc>
                  <a:txBody>
                    <a:bodyPr/>
                    <a:lstStyle/>
                    <a:p>
                      <a:pPr algn="l" fontAlgn="b"/>
                      <a:r>
                        <a:rPr lang="es-ES" sz="1000" b="0" i="0" u="none" strike="noStrike">
                          <a:solidFill>
                            <a:schemeClr val="accent4"/>
                          </a:solidFill>
                          <a:latin typeface="Arial"/>
                        </a:rPr>
                        <a:t>2010</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dirty="0">
                          <a:solidFill>
                            <a:schemeClr val="accent4"/>
                          </a:solidFill>
                          <a:latin typeface="Arial"/>
                        </a:rPr>
                        <a:t>Hijo</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dirty="0">
                          <a:solidFill>
                            <a:schemeClr val="accent4"/>
                          </a:solidFill>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00" b="0" i="0" u="none" strike="noStrike">
                          <a:solidFill>
                            <a:schemeClr val="accent4"/>
                          </a:solidFill>
                          <a:latin typeface="Arial"/>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solidFill>
                            <a:schemeClr val="accent4"/>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solidFill>
                            <a:schemeClr val="accent4"/>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200" b="0" i="0" u="none" strike="noStrike" dirty="0">
                          <a:solidFill>
                            <a:schemeClr val="accent4"/>
                          </a:solidFill>
                          <a:latin typeface="Arial"/>
                        </a:rPr>
                        <a:t>720,00</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3870">
                <a:tc>
                  <a:txBody>
                    <a:bodyPr/>
                    <a:lstStyle/>
                    <a:p>
                      <a:pPr algn="l" fontAlgn="b"/>
                      <a:r>
                        <a:rPr lang="es-ES" sz="1000" b="0" i="0" u="none" strike="noStrike">
                          <a:solidFill>
                            <a:schemeClr val="accent4"/>
                          </a:solidFill>
                          <a:latin typeface="Arial"/>
                        </a:rPr>
                        <a:t>2030</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s-ES" sz="1000" b="0" i="0" u="none" strike="noStrike" dirty="0">
                          <a:solidFill>
                            <a:schemeClr val="accent4"/>
                          </a:solidFill>
                          <a:latin typeface="Arial"/>
                        </a:rPr>
                        <a:t>Hijo Discapacitado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a:txBody>
                    <a:bodyPr/>
                    <a:lstStyle/>
                    <a:p>
                      <a:pPr algn="ctr" fontAlgn="b"/>
                      <a:r>
                        <a:rPr lang="es-ES" sz="1000" b="0" i="0" u="none" strike="noStrike">
                          <a:solidFill>
                            <a:schemeClr val="accent4"/>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solidFill>
                            <a:schemeClr val="accent4"/>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solidFill>
                            <a:schemeClr val="accent4"/>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dirty="0">
                          <a:solidFill>
                            <a:schemeClr val="accent4"/>
                          </a:solidFill>
                          <a:latin typeface="Arial"/>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3870">
                <a:tc>
                  <a:txBody>
                    <a:bodyPr/>
                    <a:lstStyle/>
                    <a:p>
                      <a:pPr algn="l" fontAlgn="b"/>
                      <a:r>
                        <a:rPr lang="es-ES" sz="1000" b="0" i="0" u="none" strike="noStrike">
                          <a:solidFill>
                            <a:schemeClr val="accent4"/>
                          </a:solidFill>
                          <a:latin typeface="Arial"/>
                        </a:rPr>
                        <a:t>2040</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s-ES" sz="1000" b="0" i="0" u="none" strike="noStrike" dirty="0">
                          <a:solidFill>
                            <a:schemeClr val="accent4"/>
                          </a:solidFill>
                          <a:latin typeface="Arial"/>
                        </a:rPr>
                        <a:t>Hijo menor de 4 años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a:txBody>
                    <a:bodyPr/>
                    <a:lstStyle/>
                    <a:p>
                      <a:pPr algn="ctr" fontAlgn="b"/>
                      <a:r>
                        <a:rPr lang="es-ES" sz="1000" b="0" i="0" u="none" strike="noStrike">
                          <a:solidFill>
                            <a:schemeClr val="accent4"/>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solidFill>
                            <a:schemeClr val="accent4"/>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solidFill>
                            <a:schemeClr val="accent4"/>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dirty="0">
                          <a:solidFill>
                            <a:schemeClr val="accent4"/>
                          </a:solidFill>
                          <a:latin typeface="Arial"/>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6696">
                <a:tc>
                  <a:txBody>
                    <a:bodyPr/>
                    <a:lstStyle/>
                    <a:p>
                      <a:pPr algn="l" fontAlgn="b"/>
                      <a:r>
                        <a:rPr lang="es-ES" sz="1000" b="0" i="0" u="none" strike="noStrike" dirty="0">
                          <a:solidFill>
                            <a:schemeClr val="accent4"/>
                          </a:solidFill>
                          <a:latin typeface="Arial"/>
                        </a:rPr>
                        <a:t>2060</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s-ES" sz="1000" b="0" i="0" u="none" strike="noStrike" dirty="0">
                          <a:solidFill>
                            <a:schemeClr val="accent4"/>
                          </a:solidFill>
                          <a:latin typeface="Arial"/>
                        </a:rPr>
                        <a:t>Familia </a:t>
                      </a:r>
                      <a:r>
                        <a:rPr lang="es-ES" sz="1000" b="0" i="0" u="none" strike="noStrike" dirty="0" smtClean="0">
                          <a:solidFill>
                            <a:schemeClr val="accent4"/>
                          </a:solidFill>
                          <a:latin typeface="Arial"/>
                        </a:rPr>
                        <a:t>Numerosa</a:t>
                      </a:r>
                      <a:r>
                        <a:rPr lang="es-ES" sz="1000" b="0" i="0" u="none" strike="noStrike" dirty="0">
                          <a:solidFill>
                            <a:schemeClr val="accent4"/>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es-ES" sz="1000" b="0" i="0" u="none" strike="noStrike" dirty="0">
                        <a:solidFill>
                          <a:srgbClr val="FF6600"/>
                        </a:solidFill>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00" b="0" i="0" u="none" strike="noStrike" dirty="0">
                          <a:solidFill>
                            <a:schemeClr val="accent4"/>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solidFill>
                            <a:schemeClr val="accent4"/>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solidFill>
                            <a:schemeClr val="accent4"/>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dirty="0">
                          <a:solidFill>
                            <a:schemeClr val="accent4"/>
                          </a:solidFill>
                          <a:latin typeface="Arial"/>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3870">
                <a:tc>
                  <a:txBody>
                    <a:bodyPr/>
                    <a:lstStyle/>
                    <a:p>
                      <a:pPr algn="l" fontAlgn="b"/>
                      <a:r>
                        <a:rPr lang="es-ES" sz="1000" b="0" i="0" u="none" strike="noStrike">
                          <a:solidFill>
                            <a:schemeClr val="accent4"/>
                          </a:solidFill>
                          <a:latin typeface="Arial"/>
                        </a:rPr>
                        <a:t>2080</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s-ES" sz="1000" b="0" i="0" u="none" strike="noStrike">
                          <a:solidFill>
                            <a:schemeClr val="accent4"/>
                          </a:solidFill>
                          <a:latin typeface="Arial"/>
                        </a:rPr>
                        <a:t>Escolaridad Primaria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a:txBody>
                    <a:bodyPr/>
                    <a:lstStyle/>
                    <a:p>
                      <a:pPr algn="ctr" fontAlgn="b"/>
                      <a:endParaRPr lang="es-ES" sz="1000" b="0" i="0" u="none" strike="noStrike" dirty="0">
                        <a:solidFill>
                          <a:schemeClr val="accent4"/>
                        </a:solidFill>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dirty="0">
                          <a:solidFill>
                            <a:schemeClr val="accent4"/>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solidFill>
                            <a:schemeClr val="accent4"/>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dirty="0">
                          <a:solidFill>
                            <a:schemeClr val="accent4"/>
                          </a:solidFill>
                          <a:latin typeface="Arial"/>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3870">
                <a:tc>
                  <a:txBody>
                    <a:bodyPr/>
                    <a:lstStyle/>
                    <a:p>
                      <a:pPr algn="l" fontAlgn="b"/>
                      <a:r>
                        <a:rPr lang="es-ES" sz="1000" b="0" i="0" u="none" strike="noStrike">
                          <a:solidFill>
                            <a:schemeClr val="accent4"/>
                          </a:solidFill>
                          <a:latin typeface="Arial"/>
                        </a:rPr>
                        <a:t>2100</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s-ES" sz="1000" b="0" i="0" u="none" strike="noStrike">
                          <a:solidFill>
                            <a:schemeClr val="accent4"/>
                          </a:solidFill>
                          <a:latin typeface="Arial"/>
                        </a:rPr>
                        <a:t>Escolaridad Media y Superior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a:txBody>
                    <a:bodyPr/>
                    <a:lstStyle/>
                    <a:p>
                      <a:pPr algn="ctr" fontAlgn="b"/>
                      <a:r>
                        <a:rPr lang="es-ES" sz="1000" b="0" i="0" u="none" strike="noStrike" dirty="0">
                          <a:solidFill>
                            <a:schemeClr val="accent4"/>
                          </a:solidFill>
                          <a:latin typeface="Arial"/>
                        </a:rPr>
                        <a:t> </a:t>
                      </a:r>
                      <a:r>
                        <a:rPr lang="es-ES" sz="1000" b="0" i="0" u="none" strike="noStrike" dirty="0" smtClean="0">
                          <a:solidFill>
                            <a:schemeClr val="accent4"/>
                          </a:solidFill>
                          <a:latin typeface="Arial"/>
                        </a:rPr>
                        <a:t>2</a:t>
                      </a:r>
                      <a:endParaRPr lang="es-ES" sz="1000" b="0" i="0" u="none" strike="noStrike" dirty="0">
                        <a:solidFill>
                          <a:schemeClr val="accent4"/>
                        </a:solidFill>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solidFill>
                            <a:schemeClr val="accent4"/>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dirty="0">
                          <a:solidFill>
                            <a:schemeClr val="accent4"/>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200" b="0" i="0" u="none" strike="noStrike" dirty="0">
                          <a:solidFill>
                            <a:schemeClr val="accent4"/>
                          </a:solidFill>
                          <a:latin typeface="Arial"/>
                        </a:rPr>
                        <a:t>480,00</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948">
                <a:tc>
                  <a:txBody>
                    <a:bodyPr/>
                    <a:lstStyle/>
                    <a:p>
                      <a:pPr algn="l" fontAlgn="b"/>
                      <a:r>
                        <a:rPr lang="es-ES" sz="1000" b="0" i="0" u="none" strike="noStrike">
                          <a:solidFill>
                            <a:schemeClr val="accent4"/>
                          </a:solidFill>
                          <a:latin typeface="Arial"/>
                        </a:rPr>
                        <a:t>2430</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s-ES" sz="1000" b="0" i="0" u="none" strike="noStrike" dirty="0" err="1">
                          <a:solidFill>
                            <a:schemeClr val="accent4"/>
                          </a:solidFill>
                          <a:latin typeface="Arial"/>
                        </a:rPr>
                        <a:t>Asig</a:t>
                      </a:r>
                      <a:r>
                        <a:rPr lang="es-ES" sz="1000" b="0" i="0" u="none" strike="noStrike" dirty="0">
                          <a:solidFill>
                            <a:schemeClr val="accent4"/>
                          </a:solidFill>
                          <a:latin typeface="Arial"/>
                        </a:rPr>
                        <a:t>. Fam. </a:t>
                      </a:r>
                      <a:r>
                        <a:rPr lang="es-ES" sz="1000" b="0" i="0" u="none" strike="noStrike" dirty="0" smtClean="0">
                          <a:solidFill>
                            <a:schemeClr val="accent4"/>
                          </a:solidFill>
                          <a:latin typeface="Arial"/>
                        </a:rPr>
                        <a:t>Vacaciones</a:t>
                      </a:r>
                      <a:r>
                        <a:rPr lang="es-ES" sz="1000" b="0" i="0" u="none" strike="noStrike" dirty="0">
                          <a:solidFill>
                            <a:schemeClr val="accent4"/>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es-ES" sz="1000" b="0" i="0" u="none" strike="noStrike" dirty="0">
                        <a:solidFill>
                          <a:srgbClr val="FF6600"/>
                        </a:solidFill>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00" b="0" i="0" u="none" strike="noStrike">
                          <a:solidFill>
                            <a:schemeClr val="accent4"/>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dirty="0">
                          <a:solidFill>
                            <a:schemeClr val="accent4"/>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a:solidFill>
                            <a:schemeClr val="accent4"/>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S" sz="1000" b="0" i="0" u="none" strike="noStrike" dirty="0">
                          <a:solidFill>
                            <a:schemeClr val="accent4"/>
                          </a:solidFill>
                          <a:latin typeface="Arial"/>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9391">
                <a:tc>
                  <a:txBody>
                    <a:bodyPr/>
                    <a:lstStyle/>
                    <a:p>
                      <a:pPr algn="l" fontAlgn="b"/>
                      <a:r>
                        <a:rPr lang="es-ES" sz="1000" b="0" i="0" u="none" strike="noStrike">
                          <a:latin typeface="Arial"/>
                        </a:rPr>
                        <a:t> </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s-ES" sz="1000" b="0" i="0" u="none" strike="noStrike">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s-ES" sz="1000" b="0" i="0" u="none" strike="noStrike">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s-ES" sz="1000" b="0" i="0" u="none" strike="noStrike">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s-ES" sz="1000" b="0" i="0" u="none" strike="noStrike">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s-ES" sz="1000" b="0" i="0" u="none" strike="noStrike">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s-ES" sz="1000" b="0" i="0" u="none" strike="noStrike">
                          <a:latin typeface="Arial"/>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9391">
                <a:tc>
                  <a:txBody>
                    <a:bodyPr/>
                    <a:lstStyle/>
                    <a:p>
                      <a:pPr algn="l" fontAlgn="b"/>
                      <a:r>
                        <a:rPr lang="es-ES" sz="1000" b="0" i="0" u="none" strike="noStrike">
                          <a:latin typeface="Arial"/>
                        </a:rPr>
                        <a:t> </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fontAlgn="b"/>
                      <a:r>
                        <a:rPr lang="es-ES" sz="1000" b="1" i="0" u="none" strike="noStrike">
                          <a:latin typeface="Arial"/>
                        </a:rPr>
                        <a:t>Totales</a:t>
                      </a: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ES"/>
                    </a:p>
                  </a:txBody>
                  <a:tcPr/>
                </a:tc>
                <a:tc>
                  <a:txBody>
                    <a:bodyPr/>
                    <a:lstStyle/>
                    <a:p>
                      <a:pPr algn="l" fontAlgn="b"/>
                      <a:r>
                        <a:rPr lang="es-ES" sz="1000" b="0" i="0" u="none" strike="noStrike">
                          <a:latin typeface="Arial"/>
                        </a:rPr>
                        <a: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s-ES" sz="1200" b="1" i="0" u="none" strike="noStrike" dirty="0">
                          <a:latin typeface="Arial"/>
                        </a:rPr>
                        <a:t>62.974,55</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s-ES" sz="1200" b="1" i="0" u="none" strike="noStrike" dirty="0">
                          <a:solidFill>
                            <a:srgbClr val="FF0000"/>
                          </a:solidFill>
                          <a:latin typeface="Arial"/>
                        </a:rPr>
                        <a:t>17.606,04</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s-ES" sz="1200" b="1" i="0" u="none" strike="noStrike" dirty="0">
                          <a:solidFill>
                            <a:schemeClr val="accent4"/>
                          </a:solidFill>
                          <a:latin typeface="Arial"/>
                        </a:rPr>
                        <a:t>1.230,00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9391">
                <a:tc>
                  <a:txBody>
                    <a:bodyPr/>
                    <a:lstStyle/>
                    <a:p>
                      <a:pPr algn="l" fontAlgn="b"/>
                      <a:r>
                        <a:rPr lang="es-ES" sz="1000" b="0" i="0" u="none" strike="noStrike">
                          <a:latin typeface="Arial"/>
                        </a:rPr>
                        <a:t> </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s-ES" sz="1000" b="0" i="0" u="none" strike="noStrike">
                        <a:latin typeface="Arial"/>
                      </a:endParaRP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s-ES" sz="1000" b="0" i="0" u="none" strike="noStrike">
                        <a:latin typeface="Arial"/>
                      </a:endParaRP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s-ES" sz="1000" b="0" i="0" u="none" strike="noStrike">
                        <a:latin typeface="Arial"/>
                      </a:endParaRP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s-ES" sz="1000" b="0" i="0" u="none" strike="noStrike">
                        <a:latin typeface="Arial"/>
                      </a:endParaRP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s-ES" sz="1000" b="0" i="0" u="none" strike="noStrike" dirty="0">
                        <a:latin typeface="Arial"/>
                      </a:endParaRP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s-ES" sz="1000" b="0" i="0" u="none" strike="noStrike" dirty="0">
                          <a:latin typeface="Arial"/>
                        </a:rPr>
                        <a: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1478">
                <a:tc>
                  <a:txBody>
                    <a:bodyPr/>
                    <a:lstStyle/>
                    <a:p>
                      <a:pPr algn="l" fontAlgn="b"/>
                      <a:r>
                        <a:rPr lang="es-ES" sz="1400" b="0" i="0" u="none" strike="noStrike">
                          <a:latin typeface="Arial"/>
                        </a:rPr>
                        <a:t> </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fontAlgn="b"/>
                      <a:r>
                        <a:rPr lang="es-ES" sz="1400" b="1" i="0" u="none" strike="noStrike" dirty="0" smtClean="0">
                          <a:latin typeface="Arial"/>
                        </a:rPr>
                        <a:t>Remuneración Neta</a:t>
                      </a:r>
                      <a:endParaRPr lang="es-ES" sz="1400" b="1" i="0" u="none" strike="noStrike" dirty="0">
                        <a:latin typeface="Arial"/>
                      </a:endParaRP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ES"/>
                    </a:p>
                  </a:txBody>
                  <a:tcPr/>
                </a:tc>
                <a:tc hMerge="1">
                  <a:txBody>
                    <a:bodyPr/>
                    <a:lstStyle/>
                    <a:p>
                      <a:endParaRPr lang="es-ES"/>
                    </a:p>
                  </a:txBody>
                  <a:tcPr/>
                </a:tc>
                <a:tc hMerge="1">
                  <a:txBody>
                    <a:bodyPr/>
                    <a:lstStyle/>
                    <a:p>
                      <a:endParaRPr lang="es-ES"/>
                    </a:p>
                  </a:txBody>
                  <a:tcPr/>
                </a:tc>
                <a:tc>
                  <a:txBody>
                    <a:bodyPr/>
                    <a:lstStyle/>
                    <a:p>
                      <a:pPr algn="l" fontAlgn="b"/>
                      <a:r>
                        <a:rPr lang="es-ES" sz="1400" b="1" i="0" u="none" strike="noStrike">
                          <a:latin typeface="Arial"/>
                        </a:rPr>
                        <a: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s-ES" sz="1400" b="1" i="0" u="none" strike="noStrike" dirty="0">
                          <a:latin typeface="Arial"/>
                        </a:rPr>
                        <a:t>46.598,51</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3 Llamada de flecha a la derecha"/>
          <p:cNvSpPr/>
          <p:nvPr/>
        </p:nvSpPr>
        <p:spPr>
          <a:xfrm>
            <a:off x="285720" y="500042"/>
            <a:ext cx="1571636" cy="5072098"/>
          </a:xfrm>
          <a:prstGeom prst="right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 name="4 Rectángulo"/>
          <p:cNvSpPr/>
          <p:nvPr/>
        </p:nvSpPr>
        <p:spPr>
          <a:xfrm rot="16200000">
            <a:off x="-1022282" y="2308110"/>
            <a:ext cx="3825086" cy="923330"/>
          </a:xfrm>
          <a:prstGeom prst="rect">
            <a:avLst/>
          </a:prstGeom>
          <a:noFill/>
        </p:spPr>
        <p:txBody>
          <a:bodyPr wrap="none" lIns="91440" tIns="45720" rIns="91440" bIns="45720">
            <a:spAutoFit/>
          </a:bodyPr>
          <a:lstStyle/>
          <a:p>
            <a:pPr algn="ctr"/>
            <a:r>
              <a:rPr lang="es-ES" sz="5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Resolución</a:t>
            </a:r>
            <a:endParaRPr lang="es-ES" sz="5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a:bodyPr>
          <a:lstStyle/>
          <a:p>
            <a:pPr>
              <a:buNone/>
            </a:pPr>
            <a:endParaRPr lang="es-ES" dirty="0" smtClean="0"/>
          </a:p>
          <a:p>
            <a:pPr algn="just"/>
            <a:r>
              <a:rPr lang="es-ES" dirty="0" smtClean="0"/>
              <a:t>Actualización en los haberes del sector público provincial a partir de Abril 2017.</a:t>
            </a:r>
          </a:p>
          <a:p>
            <a:pPr marL="0" indent="0" algn="just">
              <a:buNone/>
            </a:pPr>
            <a:endParaRPr lang="es-ES" dirty="0"/>
          </a:p>
          <a:p>
            <a:pPr algn="just"/>
            <a:r>
              <a:rPr lang="es-ES" dirty="0" smtClean="0"/>
              <a:t>Caso Práctico liquidación de sueldos personal de Escalafón General con adicional Art. 34º Ley 2265 y retención de cuarta categoría.</a:t>
            </a:r>
          </a:p>
          <a:p>
            <a:pPr algn="just">
              <a:buNone/>
            </a:pPr>
            <a:endParaRPr lang="es-ES" dirty="0" smtClean="0"/>
          </a:p>
          <a:p>
            <a:pPr algn="just"/>
            <a:r>
              <a:rPr lang="es-ES" dirty="0" smtClean="0"/>
              <a:t>Informes de la Dirección General de Sueldos.</a:t>
            </a:r>
          </a:p>
          <a:p>
            <a:pPr algn="just"/>
            <a:endParaRPr lang="es-ES" dirty="0" smtClean="0"/>
          </a:p>
        </p:txBody>
      </p:sp>
      <p:sp>
        <p:nvSpPr>
          <p:cNvPr id="2" name="1 Título"/>
          <p:cNvSpPr>
            <a:spLocks noGrp="1"/>
          </p:cNvSpPr>
          <p:nvPr>
            <p:ph type="title"/>
          </p:nvPr>
        </p:nvSpPr>
        <p:spPr/>
        <p:txBody>
          <a:bodyPr/>
          <a:lstStyle/>
          <a:p>
            <a:pPr algn="ctr"/>
            <a:r>
              <a:rPr lang="es-ES" b="1" dirty="0" smtClean="0"/>
              <a:t>¿De que vamos a conversar?</a:t>
            </a:r>
            <a:endParaRPr lang="es-ES" b="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142908" y="1214422"/>
            <a:ext cx="9501254" cy="4525963"/>
          </a:xfrm>
        </p:spPr>
        <p:txBody>
          <a:bodyPr/>
          <a:lstStyle/>
          <a:p>
            <a:pPr>
              <a:buNone/>
            </a:pPr>
            <a:r>
              <a:rPr lang="es-ES" dirty="0" smtClean="0"/>
              <a:t>       </a:t>
            </a:r>
            <a:r>
              <a:rPr lang="es-ES" u="sng" dirty="0" smtClean="0"/>
              <a:t>Formula:</a:t>
            </a:r>
          </a:p>
          <a:p>
            <a:pPr>
              <a:buNone/>
            </a:pPr>
            <a:r>
              <a:rPr lang="es-ES" dirty="0" smtClean="0"/>
              <a:t>   ((Categoría AUD * 2,12/100) + (Categoría del        trabajador * 6/1000))* Cantidad de años</a:t>
            </a:r>
          </a:p>
          <a:p>
            <a:pPr>
              <a:buNone/>
            </a:pPr>
            <a:r>
              <a:rPr lang="es-ES" dirty="0" smtClean="0"/>
              <a:t>  </a:t>
            </a:r>
          </a:p>
          <a:p>
            <a:pPr>
              <a:buNone/>
            </a:pPr>
            <a:r>
              <a:rPr lang="es-ES" sz="2400" dirty="0" smtClean="0"/>
              <a:t>      </a:t>
            </a:r>
            <a:r>
              <a:rPr lang="es-ES" sz="2000" dirty="0" smtClean="0"/>
              <a:t>AUD:$ 3.271,17                                  FUB: $ 6.180,64</a:t>
            </a:r>
          </a:p>
          <a:p>
            <a:pPr>
              <a:buNone/>
            </a:pPr>
            <a:r>
              <a:rPr lang="es-ES" sz="2000" dirty="0" smtClean="0"/>
              <a:t>      Cantidad de años:        </a:t>
            </a:r>
            <a:r>
              <a:rPr lang="es-ES" sz="1600" dirty="0" smtClean="0"/>
              <a:t>30/04/2017 </a:t>
            </a:r>
          </a:p>
          <a:p>
            <a:pPr>
              <a:buNone/>
            </a:pPr>
            <a:r>
              <a:rPr lang="es-ES" sz="1600" dirty="0" smtClean="0"/>
              <a:t>                                                    </a:t>
            </a:r>
            <a:r>
              <a:rPr lang="es-ES" sz="1600" u="sng" dirty="0" smtClean="0"/>
              <a:t>01/11/2008 </a:t>
            </a:r>
          </a:p>
          <a:p>
            <a:pPr>
              <a:buNone/>
            </a:pPr>
            <a:r>
              <a:rPr lang="es-ES" sz="1600" b="1" dirty="0" smtClean="0"/>
              <a:t>                                           29</a:t>
            </a:r>
            <a:r>
              <a:rPr lang="es-ES" sz="1600" dirty="0" smtClean="0"/>
              <a:t> días </a:t>
            </a:r>
            <a:r>
              <a:rPr lang="es-ES" sz="1600" b="1" dirty="0" smtClean="0"/>
              <a:t>5 </a:t>
            </a:r>
            <a:r>
              <a:rPr lang="es-ES" sz="1600" dirty="0" smtClean="0"/>
              <a:t>meses </a:t>
            </a:r>
            <a:r>
              <a:rPr lang="es-ES" sz="1600" b="1" dirty="0" smtClean="0"/>
              <a:t>8</a:t>
            </a:r>
            <a:r>
              <a:rPr lang="es-ES" sz="1600" dirty="0" smtClean="0"/>
              <a:t> años </a:t>
            </a:r>
          </a:p>
          <a:p>
            <a:pPr>
              <a:buNone/>
            </a:pPr>
            <a:endParaRPr lang="es-ES" sz="1600" dirty="0" smtClean="0"/>
          </a:p>
          <a:p>
            <a:pPr>
              <a:buNone/>
            </a:pPr>
            <a:r>
              <a:rPr lang="es-ES" sz="2400" dirty="0" smtClean="0"/>
              <a:t>((3.271,17* 2,12/100) + (6.180,64 * 6/1000)) * 8= </a:t>
            </a:r>
            <a:r>
              <a:rPr lang="es-ES" sz="2400" b="1" dirty="0" smtClean="0"/>
              <a:t>875,65</a:t>
            </a:r>
          </a:p>
          <a:p>
            <a:pPr>
              <a:buNone/>
            </a:pPr>
            <a:endParaRPr lang="es-ES" sz="1600" dirty="0"/>
          </a:p>
        </p:txBody>
      </p:sp>
      <p:sp>
        <p:nvSpPr>
          <p:cNvPr id="3" name="2 Título"/>
          <p:cNvSpPr>
            <a:spLocks noGrp="1"/>
          </p:cNvSpPr>
          <p:nvPr>
            <p:ph type="title"/>
          </p:nvPr>
        </p:nvSpPr>
        <p:spPr/>
        <p:txBody>
          <a:bodyPr/>
          <a:lstStyle/>
          <a:p>
            <a:r>
              <a:rPr lang="es-ES" dirty="0" smtClean="0"/>
              <a:t>Cálculo Antigüedad</a:t>
            </a:r>
            <a:endParaRPr lang="es-ES" dirty="0"/>
          </a:p>
        </p:txBody>
      </p:sp>
      <p:sp>
        <p:nvSpPr>
          <p:cNvPr id="4" name="3 Almacenamiento de acceso secuencial"/>
          <p:cNvSpPr/>
          <p:nvPr/>
        </p:nvSpPr>
        <p:spPr>
          <a:xfrm>
            <a:off x="7786710" y="4357694"/>
            <a:ext cx="1357290" cy="1000132"/>
          </a:xfrm>
          <a:prstGeom prst="flowChartMagnetic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 name="4 Rectángulo"/>
          <p:cNvSpPr/>
          <p:nvPr/>
        </p:nvSpPr>
        <p:spPr>
          <a:xfrm>
            <a:off x="7786710" y="4572008"/>
            <a:ext cx="1357290" cy="461665"/>
          </a:xfrm>
          <a:prstGeom prst="rect">
            <a:avLst/>
          </a:prstGeom>
          <a:noFill/>
        </p:spPr>
        <p:txBody>
          <a:bodyPr wrap="square" lIns="91440" tIns="45720" rIns="91440" bIns="45720">
            <a:spAutoFit/>
          </a:bodyPr>
          <a:lstStyle/>
          <a:p>
            <a:pPr algn="ctr"/>
            <a:r>
              <a:rPr lang="es-ES"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851,46</a:t>
            </a:r>
            <a:endParaRPr lang="es-ES"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cxnSp>
        <p:nvCxnSpPr>
          <p:cNvPr id="7" name="6 Conector recto"/>
          <p:cNvCxnSpPr/>
          <p:nvPr/>
        </p:nvCxnSpPr>
        <p:spPr>
          <a:xfrm>
            <a:off x="3214678" y="3786190"/>
            <a:ext cx="142876" cy="1588"/>
          </a:xfrm>
          <a:prstGeom prst="line">
            <a:avLst/>
          </a:prstGeom>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214282" y="1214422"/>
            <a:ext cx="8929718" cy="5143536"/>
          </a:xfrm>
        </p:spPr>
        <p:txBody>
          <a:bodyPr>
            <a:normAutofit/>
          </a:bodyPr>
          <a:lstStyle/>
          <a:p>
            <a:pPr>
              <a:buNone/>
            </a:pPr>
            <a:r>
              <a:rPr lang="es-ES" dirty="0" smtClean="0"/>
              <a:t>Remuneración Bruta AP4 a partir del 01/04/2017 =</a:t>
            </a:r>
            <a:r>
              <a:rPr lang="es-ES" b="1" dirty="0" smtClean="0"/>
              <a:t>$89.963,64 </a:t>
            </a:r>
          </a:p>
          <a:p>
            <a:pPr>
              <a:buNone/>
            </a:pPr>
            <a:r>
              <a:rPr lang="es-ES" b="1" dirty="0" smtClean="0"/>
              <a:t>Entonces:</a:t>
            </a:r>
          </a:p>
          <a:p>
            <a:pPr>
              <a:buNone/>
            </a:pPr>
            <a:r>
              <a:rPr lang="es-ES" dirty="0" smtClean="0"/>
              <a:t>1) El</a:t>
            </a:r>
            <a:r>
              <a:rPr lang="es-ES" b="1" dirty="0" smtClean="0"/>
              <a:t> 70%</a:t>
            </a:r>
            <a:r>
              <a:rPr lang="es-ES" dirty="0" smtClean="0"/>
              <a:t>  de la AP4 $ 89.963,644 = $</a:t>
            </a:r>
            <a:r>
              <a:rPr lang="es-ES" b="1" dirty="0" smtClean="0"/>
              <a:t>62.974,55</a:t>
            </a:r>
            <a:r>
              <a:rPr lang="es-ES" dirty="0" smtClean="0"/>
              <a:t>  </a:t>
            </a:r>
          </a:p>
          <a:p>
            <a:pPr>
              <a:buNone/>
            </a:pPr>
            <a:endParaRPr lang="es-ES" dirty="0" smtClean="0"/>
          </a:p>
          <a:p>
            <a:pPr>
              <a:buNone/>
            </a:pPr>
            <a:r>
              <a:rPr lang="es-ES" dirty="0" smtClean="0"/>
              <a:t>2) 62.974,55/1,40=</a:t>
            </a:r>
            <a:r>
              <a:rPr lang="es-ES" b="1" dirty="0" smtClean="0"/>
              <a:t>44.981,82</a:t>
            </a:r>
            <a:r>
              <a:rPr lang="es-ES" dirty="0" smtClean="0"/>
              <a:t> (detraemos la zona)</a:t>
            </a:r>
          </a:p>
          <a:p>
            <a:pPr>
              <a:buNone/>
            </a:pPr>
            <a:endParaRPr lang="es-ES" dirty="0" smtClean="0"/>
          </a:p>
          <a:p>
            <a:pPr>
              <a:buNone/>
            </a:pPr>
            <a:r>
              <a:rPr lang="es-ES" dirty="0" smtClean="0"/>
              <a:t>3) Hacemos la diferencia entre el valor obtenido en 2) y la sumatoria de todos los códigos antes de zona de la Categoría FUB. </a:t>
            </a:r>
          </a:p>
          <a:p>
            <a:pPr>
              <a:buNone/>
            </a:pPr>
            <a:r>
              <a:rPr lang="es-ES" dirty="0" smtClean="0"/>
              <a:t>          44.981,82 -</a:t>
            </a:r>
            <a:r>
              <a:rPr lang="es-ES" dirty="0" smtClean="0"/>
              <a:t>15.700,86 </a:t>
            </a:r>
            <a:r>
              <a:rPr lang="es-ES" dirty="0" smtClean="0"/>
              <a:t>=</a:t>
            </a:r>
            <a:endParaRPr lang="es-ES" dirty="0"/>
          </a:p>
        </p:txBody>
      </p:sp>
      <p:sp>
        <p:nvSpPr>
          <p:cNvPr id="3" name="2 Título"/>
          <p:cNvSpPr>
            <a:spLocks noGrp="1"/>
          </p:cNvSpPr>
          <p:nvPr>
            <p:ph type="title"/>
          </p:nvPr>
        </p:nvSpPr>
        <p:spPr/>
        <p:txBody>
          <a:bodyPr/>
          <a:lstStyle/>
          <a:p>
            <a:r>
              <a:rPr lang="es-ES" dirty="0" smtClean="0"/>
              <a:t>Cálculo Art. 34º Ley 2265</a:t>
            </a:r>
            <a:endParaRPr lang="es-ES" dirty="0"/>
          </a:p>
        </p:txBody>
      </p:sp>
      <p:sp>
        <p:nvSpPr>
          <p:cNvPr id="4" name="3 Almacenamiento de acceso secuencial"/>
          <p:cNvSpPr/>
          <p:nvPr/>
        </p:nvSpPr>
        <p:spPr>
          <a:xfrm>
            <a:off x="5857884" y="5429264"/>
            <a:ext cx="2500298" cy="1071570"/>
          </a:xfrm>
          <a:prstGeom prst="flowChartMagnetic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29.280,97</a:t>
            </a:r>
            <a:endParaRPr lang="es-E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457200" y="274638"/>
            <a:ext cx="8229600" cy="3297238"/>
          </a:xfrm>
        </p:spPr>
        <p:txBody>
          <a:bodyPr>
            <a:normAutofit/>
          </a:bodyPr>
          <a:lstStyle/>
          <a:p>
            <a:pPr algn="ctr"/>
            <a:r>
              <a:rPr lang="es-ES" dirty="0" smtClean="0"/>
              <a:t>Ultimas Novedades en Impuesto a las Ganancias</a:t>
            </a:r>
            <a:endParaRPr lang="es-ES" dirty="0"/>
          </a:p>
        </p:txBody>
      </p:sp>
      <p:pic>
        <p:nvPicPr>
          <p:cNvPr id="43010" name="Picture 2" descr="M:\ADEL\Capacitación Ciclo de Gestión y Responsabilidad Sueldos\2017\Peso-Impuestos-81619.gif"/>
          <p:cNvPicPr>
            <a:picLocks noChangeAspect="1" noChangeArrowheads="1" noCrop="1"/>
          </p:cNvPicPr>
          <p:nvPr/>
        </p:nvPicPr>
        <p:blipFill>
          <a:blip r:embed="rId2"/>
          <a:srcRect/>
          <a:stretch>
            <a:fillRect/>
          </a:stretch>
        </p:blipFill>
        <p:spPr bwMode="auto">
          <a:xfrm>
            <a:off x="3571868" y="2786058"/>
            <a:ext cx="1819275" cy="2762250"/>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357158" y="1142984"/>
            <a:ext cx="8358246" cy="4662316"/>
          </a:xfrm>
        </p:spPr>
        <p:txBody>
          <a:bodyPr>
            <a:normAutofit fontScale="62500" lnSpcReduction="20000"/>
          </a:bodyPr>
          <a:lstStyle/>
          <a:p>
            <a:pPr algn="just">
              <a:buNone/>
            </a:pPr>
            <a:r>
              <a:rPr lang="es-ES" b="1" dirty="0" smtClean="0"/>
              <a:t>	</a:t>
            </a:r>
            <a:r>
              <a:rPr lang="es-ES" b="1" u="sng" dirty="0" smtClean="0"/>
              <a:t>Resolución General 3976/2016: </a:t>
            </a:r>
            <a:r>
              <a:rPr lang="es-ES" dirty="0" smtClean="0"/>
              <a:t>ARTÍCULO 3° — A los fines dispuestos en el quinto párrafo del inciso c) del Artículo 23 de la Ley del Impuesto a la Ganancias, texto ordenado en 1997 y sus modificaciones, incorporado por la Ley N° 27.346: </a:t>
            </a:r>
          </a:p>
          <a:p>
            <a:pPr>
              <a:buNone/>
            </a:pPr>
            <a:endParaRPr lang="es-ES" dirty="0" smtClean="0"/>
          </a:p>
          <a:p>
            <a:pPr algn="just"/>
            <a:r>
              <a:rPr lang="es-ES" b="1" dirty="0" smtClean="0"/>
              <a:t>Los agentes de retención deberán adicionar a la ganancia bruta de cada mes calendario abonadas en ese mes, una doceava parte de la suma de tales ganancias en concepto de Sueldo Anual Complementario, para la determinación del importe a retener en dicho mes. </a:t>
            </a:r>
            <a:r>
              <a:rPr lang="es-ES" b="1" dirty="0" smtClean="0">
                <a:solidFill>
                  <a:srgbClr val="0070C0"/>
                </a:solidFill>
              </a:rPr>
              <a:t>(1/12 = 8,33%)</a:t>
            </a:r>
          </a:p>
          <a:p>
            <a:pPr algn="just"/>
            <a:endParaRPr lang="es-ES" b="1" dirty="0" smtClean="0"/>
          </a:p>
          <a:p>
            <a:pPr algn="just"/>
            <a:r>
              <a:rPr lang="es-ES" b="1" dirty="0" smtClean="0"/>
              <a:t>Asimismo, en los meses en que se abonen las cuotas del Sueldo Anual Complementario, el empleador no considerará la ganancia bruta por tal concepto para la determinación del impuesto a las ganancias en los respectivos meses.</a:t>
            </a:r>
          </a:p>
          <a:p>
            <a:pPr algn="just"/>
            <a:endParaRPr lang="es-ES" b="1" dirty="0" smtClean="0"/>
          </a:p>
          <a:p>
            <a:pPr algn="just"/>
            <a:r>
              <a:rPr lang="es-ES" b="1" dirty="0" smtClean="0"/>
              <a:t>La liquidación anual o final, según corresponda, se efectuará conforme el Artículo 14 de la Resolución General N° 2.437, sus modificatorias y complementarias, sin considerar el incremento de la aludida doceava parte, pudiendo surgir un importe a retener o a reintegrar por aplicación del procedimiento establecido en los párrafos precedentes.</a:t>
            </a:r>
            <a:endParaRPr lang="es-ES" b="1" dirty="0"/>
          </a:p>
        </p:txBody>
      </p:sp>
      <p:sp>
        <p:nvSpPr>
          <p:cNvPr id="3" name="2 Título"/>
          <p:cNvSpPr>
            <a:spLocks noGrp="1"/>
          </p:cNvSpPr>
          <p:nvPr>
            <p:ph type="title"/>
          </p:nvPr>
        </p:nvSpPr>
        <p:spPr>
          <a:xfrm>
            <a:off x="457200" y="274638"/>
            <a:ext cx="8229600" cy="939784"/>
          </a:xfrm>
        </p:spPr>
        <p:txBody>
          <a:bodyPr/>
          <a:lstStyle/>
          <a:p>
            <a:pPr algn="ctr"/>
            <a:r>
              <a:rPr lang="es-ES" u="sng" dirty="0" smtClean="0"/>
              <a:t>Ganancia Bruta</a:t>
            </a:r>
            <a:endParaRPr lang="es-ES" u="sng"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457200" y="274638"/>
            <a:ext cx="8543956" cy="1143000"/>
          </a:xfrm>
        </p:spPr>
        <p:txBody>
          <a:bodyPr>
            <a:normAutofit/>
          </a:bodyPr>
          <a:lstStyle/>
          <a:p>
            <a:r>
              <a:rPr lang="es-ES" sz="2800" u="sng" dirty="0" smtClean="0"/>
              <a:t>Como lo visualizamos en el sistema </a:t>
            </a:r>
            <a:r>
              <a:rPr lang="es-ES" sz="2800" u="sng" dirty="0" err="1" smtClean="0"/>
              <a:t>RH.Pro.Neu</a:t>
            </a:r>
            <a:r>
              <a:rPr lang="es-ES" sz="2800" dirty="0" smtClean="0"/>
              <a:t>:</a:t>
            </a:r>
            <a:endParaRPr lang="es-ES" sz="2800" dirty="0"/>
          </a:p>
        </p:txBody>
      </p:sp>
      <p:pic>
        <p:nvPicPr>
          <p:cNvPr id="40963" name="Picture 3"/>
          <p:cNvPicPr>
            <a:picLocks noChangeAspect="1" noChangeArrowheads="1"/>
          </p:cNvPicPr>
          <p:nvPr/>
        </p:nvPicPr>
        <p:blipFill>
          <a:blip r:embed="rId2"/>
          <a:srcRect/>
          <a:stretch>
            <a:fillRect/>
          </a:stretch>
        </p:blipFill>
        <p:spPr bwMode="auto">
          <a:xfrm>
            <a:off x="571472" y="1142984"/>
            <a:ext cx="5305425" cy="4591050"/>
          </a:xfrm>
          <a:prstGeom prst="rect">
            <a:avLst/>
          </a:prstGeom>
          <a:noFill/>
          <a:ln w="9525">
            <a:noFill/>
            <a:miter lim="800000"/>
            <a:headEnd/>
            <a:tailEnd/>
          </a:ln>
          <a:effectLst/>
        </p:spPr>
      </p:pic>
      <p:cxnSp>
        <p:nvCxnSpPr>
          <p:cNvPr id="7" name="6 Conector recto de flecha"/>
          <p:cNvCxnSpPr/>
          <p:nvPr/>
        </p:nvCxnSpPr>
        <p:spPr>
          <a:xfrm rot="5400000" flipH="1" flipV="1">
            <a:off x="5464975" y="3750471"/>
            <a:ext cx="1071570" cy="857256"/>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9" name="8 CuadroTexto"/>
          <p:cNvSpPr txBox="1"/>
          <p:nvPr/>
        </p:nvSpPr>
        <p:spPr>
          <a:xfrm>
            <a:off x="6572264" y="3143248"/>
            <a:ext cx="2286016"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s-ES" dirty="0" smtClean="0"/>
              <a:t>40.177,05 x 8,33% = 3.346,75</a:t>
            </a:r>
            <a:endParaRPr lang="es-ES" dirty="0"/>
          </a:p>
        </p:txBody>
      </p:sp>
      <p:sp>
        <p:nvSpPr>
          <p:cNvPr id="11" name="10 Rectángulo"/>
          <p:cNvSpPr/>
          <p:nvPr/>
        </p:nvSpPr>
        <p:spPr>
          <a:xfrm>
            <a:off x="857224" y="3857628"/>
            <a:ext cx="4714908" cy="642942"/>
          </a:xfrm>
          <a:prstGeom prst="rect">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s-ES"/>
          </a:p>
        </p:txBody>
      </p:sp>
      <p:sp>
        <p:nvSpPr>
          <p:cNvPr id="13" name="12 CuadroTexto"/>
          <p:cNvSpPr txBox="1"/>
          <p:nvPr/>
        </p:nvSpPr>
        <p:spPr>
          <a:xfrm>
            <a:off x="6572264" y="4000504"/>
            <a:ext cx="2286016"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s-ES" dirty="0" smtClean="0"/>
              <a:t>5.825,67 x 8,33% = 485,28</a:t>
            </a:r>
            <a:endParaRPr lang="es-ES" dirty="0"/>
          </a:p>
        </p:txBody>
      </p:sp>
      <p:sp>
        <p:nvSpPr>
          <p:cNvPr id="15" name="14 CuadroTexto"/>
          <p:cNvSpPr txBox="1"/>
          <p:nvPr/>
        </p:nvSpPr>
        <p:spPr>
          <a:xfrm>
            <a:off x="6572264" y="4929198"/>
            <a:ext cx="2286016"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s-ES" dirty="0" smtClean="0"/>
              <a:t>2.209,74 x 8,33% = 184,07</a:t>
            </a:r>
            <a:endParaRPr lang="es-ES" dirty="0"/>
          </a:p>
        </p:txBody>
      </p:sp>
      <p:cxnSp>
        <p:nvCxnSpPr>
          <p:cNvPr id="16" name="15 Conector recto de flecha"/>
          <p:cNvCxnSpPr/>
          <p:nvPr/>
        </p:nvCxnSpPr>
        <p:spPr>
          <a:xfrm flipV="1">
            <a:off x="5500694" y="4357694"/>
            <a:ext cx="1000132" cy="571504"/>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8" name="17 Conector recto de flecha"/>
          <p:cNvCxnSpPr/>
          <p:nvPr/>
        </p:nvCxnSpPr>
        <p:spPr>
          <a:xfrm>
            <a:off x="5500694" y="5072074"/>
            <a:ext cx="1000132" cy="142876"/>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20" name="19 Rectángulo"/>
          <p:cNvSpPr/>
          <p:nvPr/>
        </p:nvSpPr>
        <p:spPr>
          <a:xfrm>
            <a:off x="1785918" y="2214554"/>
            <a:ext cx="2357454" cy="2143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3" name="22 Rectángulo"/>
          <p:cNvSpPr/>
          <p:nvPr/>
        </p:nvSpPr>
        <p:spPr>
          <a:xfrm>
            <a:off x="3357554" y="4643446"/>
            <a:ext cx="714380" cy="571504"/>
          </a:xfrm>
          <a:prstGeom prst="rect">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s-E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nvPr>
        </p:nvGraphicFramePr>
        <p:xfrm>
          <a:off x="500034" y="1857364"/>
          <a:ext cx="8229600" cy="2844800"/>
        </p:xfrm>
        <a:graphic>
          <a:graphicData uri="http://schemas.openxmlformats.org/drawingml/2006/table">
            <a:tbl>
              <a:tblPr firstRow="1" bandRow="1">
                <a:tableStyleId>{5C22544A-7EE6-4342-B048-85BDC9FD1C3A}</a:tableStyleId>
              </a:tblPr>
              <a:tblGrid>
                <a:gridCol w="3114668"/>
                <a:gridCol w="2371732"/>
                <a:gridCol w="2743200"/>
              </a:tblGrid>
              <a:tr h="370840">
                <a:tc>
                  <a:txBody>
                    <a:bodyPr/>
                    <a:lstStyle/>
                    <a:p>
                      <a:endParaRPr lang="es-ES" dirty="0"/>
                    </a:p>
                  </a:txBody>
                  <a:tcPr/>
                </a:tc>
                <a:tc>
                  <a:txBody>
                    <a:bodyPr/>
                    <a:lstStyle/>
                    <a:p>
                      <a:pPr algn="ctr"/>
                      <a:r>
                        <a:rPr lang="es-ES" dirty="0" smtClean="0"/>
                        <a:t>2016</a:t>
                      </a:r>
                      <a:endParaRPr lang="es-ES" dirty="0"/>
                    </a:p>
                  </a:txBody>
                  <a:tcPr/>
                </a:tc>
                <a:tc>
                  <a:txBody>
                    <a:bodyPr/>
                    <a:lstStyle/>
                    <a:p>
                      <a:pPr algn="ctr"/>
                      <a:r>
                        <a:rPr lang="es-ES" dirty="0" smtClean="0"/>
                        <a:t>2017</a:t>
                      </a:r>
                      <a:endParaRPr lang="es-ES" dirty="0"/>
                    </a:p>
                  </a:txBody>
                  <a:tcPr/>
                </a:tc>
              </a:tr>
              <a:tr h="370840">
                <a:tc gridSpan="3">
                  <a:txBody>
                    <a:bodyPr/>
                    <a:lstStyle/>
                    <a:p>
                      <a:pPr algn="ctr"/>
                      <a:r>
                        <a:rPr lang="es-ES" b="1" dirty="0" smtClean="0"/>
                        <a:t>Deducciones</a:t>
                      </a:r>
                      <a:r>
                        <a:rPr lang="es-ES" b="1" baseline="0" dirty="0" smtClean="0"/>
                        <a:t> Generales</a:t>
                      </a:r>
                      <a:endParaRPr lang="es-ES" b="1" dirty="0"/>
                    </a:p>
                  </a:txBody>
                  <a:tcPr/>
                </a:tc>
                <a:tc hMerge="1">
                  <a:txBody>
                    <a:bodyPr/>
                    <a:lstStyle/>
                    <a:p>
                      <a:endParaRPr lang="es-ES" dirty="0"/>
                    </a:p>
                  </a:txBody>
                  <a:tcPr/>
                </a:tc>
                <a:tc hMerge="1">
                  <a:txBody>
                    <a:bodyPr/>
                    <a:lstStyle/>
                    <a:p>
                      <a:endParaRPr lang="es-ES" dirty="0"/>
                    </a:p>
                  </a:txBody>
                  <a:tcPr/>
                </a:tc>
              </a:tr>
              <a:tr h="370840">
                <a:tc>
                  <a:txBody>
                    <a:bodyPr/>
                    <a:lstStyle/>
                    <a:p>
                      <a:r>
                        <a:rPr lang="es-ES" dirty="0" smtClean="0"/>
                        <a:t>Servicio Doméstico</a:t>
                      </a:r>
                      <a:endParaRPr lang="es-E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dirty="0" smtClean="0"/>
                        <a:t>Tope Anual           $ 42.318,00 </a:t>
                      </a:r>
                      <a:r>
                        <a:rPr lang="es-ES" b="1" dirty="0" smtClean="0"/>
                        <a:t>(*)</a:t>
                      </a:r>
                    </a:p>
                    <a:p>
                      <a:pPr algn="ctr"/>
                      <a:endParaRPr lang="es-ES" dirty="0"/>
                    </a:p>
                  </a:txBody>
                  <a:tcPr/>
                </a:tc>
                <a:tc>
                  <a:txBody>
                    <a:bodyPr/>
                    <a:lstStyle/>
                    <a:p>
                      <a:pPr algn="ctr"/>
                      <a:r>
                        <a:rPr lang="es-ES" dirty="0" smtClean="0"/>
                        <a:t>Tope Anual                $ 63.399,74 </a:t>
                      </a:r>
                      <a:r>
                        <a:rPr lang="es-ES" b="1" dirty="0" smtClean="0"/>
                        <a:t>(*)</a:t>
                      </a:r>
                      <a:endParaRPr lang="es-ES" b="1" dirty="0"/>
                    </a:p>
                  </a:txBody>
                  <a:tcPr/>
                </a:tc>
              </a:tr>
              <a:tr h="370840">
                <a:tc>
                  <a:txBody>
                    <a:bodyPr/>
                    <a:lstStyle/>
                    <a:p>
                      <a:r>
                        <a:rPr lang="es-ES" dirty="0" smtClean="0"/>
                        <a:t>Alquileres </a:t>
                      </a:r>
                      <a:endParaRPr lang="es-ES" dirty="0">
                        <a:solidFill>
                          <a:srgbClr val="FF0000"/>
                        </a:solidFill>
                      </a:endParaRPr>
                    </a:p>
                  </a:txBody>
                  <a:tcPr/>
                </a:tc>
                <a:tc>
                  <a:txBody>
                    <a:bodyPr/>
                    <a:lstStyle/>
                    <a:p>
                      <a:pPr algn="ctr"/>
                      <a:endParaRPr lang="es-ES" dirty="0"/>
                    </a:p>
                  </a:txBody>
                  <a:tcPr/>
                </a:tc>
                <a:tc>
                  <a:txBody>
                    <a:bodyPr/>
                    <a:lstStyle/>
                    <a:p>
                      <a:r>
                        <a:rPr lang="es-ES" dirty="0" smtClean="0"/>
                        <a:t>Se deduce hasta el 40% de</a:t>
                      </a:r>
                      <a:r>
                        <a:rPr lang="es-ES" baseline="0" dirty="0" smtClean="0"/>
                        <a:t> lo facturado </a:t>
                      </a:r>
                      <a:r>
                        <a:rPr lang="es-ES" dirty="0" smtClean="0"/>
                        <a:t>con un tope Anual de $ 63.399,74 </a:t>
                      </a:r>
                      <a:r>
                        <a:rPr lang="es-ES" b="1" dirty="0" smtClean="0"/>
                        <a:t>(*)</a:t>
                      </a:r>
                      <a:endParaRPr lang="es-ES" b="1" dirty="0"/>
                    </a:p>
                  </a:txBody>
                  <a:tcPr/>
                </a:tc>
              </a:tr>
            </a:tbl>
          </a:graphicData>
        </a:graphic>
      </p:graphicFrame>
      <p:sp>
        <p:nvSpPr>
          <p:cNvPr id="3" name="2 Título"/>
          <p:cNvSpPr>
            <a:spLocks noGrp="1"/>
          </p:cNvSpPr>
          <p:nvPr>
            <p:ph type="title"/>
          </p:nvPr>
        </p:nvSpPr>
        <p:spPr>
          <a:xfrm>
            <a:off x="457200" y="274638"/>
            <a:ext cx="8543956" cy="1143000"/>
          </a:xfrm>
        </p:spPr>
        <p:txBody>
          <a:bodyPr>
            <a:normAutofit fontScale="90000"/>
          </a:bodyPr>
          <a:lstStyle/>
          <a:p>
            <a:pPr algn="ctr"/>
            <a:r>
              <a:rPr lang="es-ES" sz="3200" u="sng" dirty="0" smtClean="0"/>
              <a:t>Principales diferencias en el cálculo de impuesto a las ganancias entre 2016 y 2017</a:t>
            </a:r>
            <a:endParaRPr lang="es-ES" sz="3200" u="sng" dirty="0"/>
          </a:p>
        </p:txBody>
      </p:sp>
      <p:sp>
        <p:nvSpPr>
          <p:cNvPr id="5" name="4 CuadroTexto"/>
          <p:cNvSpPr txBox="1"/>
          <p:nvPr/>
        </p:nvSpPr>
        <p:spPr>
          <a:xfrm>
            <a:off x="1357290" y="5143512"/>
            <a:ext cx="6786610" cy="369332"/>
          </a:xfrm>
          <a:prstGeom prst="rect">
            <a:avLst/>
          </a:prstGeom>
          <a:noFill/>
        </p:spPr>
        <p:txBody>
          <a:bodyPr wrap="square" rtlCol="0">
            <a:spAutoFit/>
          </a:bodyPr>
          <a:lstStyle/>
          <a:p>
            <a:r>
              <a:rPr lang="es-ES" b="1" dirty="0" smtClean="0"/>
              <a:t>(*) Mínimo no imponible anual para zona desfavorable</a:t>
            </a:r>
            <a:endParaRPr lang="es-ES" b="1"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nvPr>
        </p:nvGraphicFramePr>
        <p:xfrm>
          <a:off x="457200" y="1481138"/>
          <a:ext cx="8229600" cy="4490720"/>
        </p:xfrm>
        <a:graphic>
          <a:graphicData uri="http://schemas.openxmlformats.org/drawingml/2006/table">
            <a:tbl>
              <a:tblPr firstRow="1" bandRow="1">
                <a:tableStyleId>{5C22544A-7EE6-4342-B048-85BDC9FD1C3A}</a:tableStyleId>
              </a:tblPr>
              <a:tblGrid>
                <a:gridCol w="3114668"/>
                <a:gridCol w="2371732"/>
                <a:gridCol w="2743200"/>
              </a:tblGrid>
              <a:tr h="370840">
                <a:tc>
                  <a:txBody>
                    <a:bodyPr/>
                    <a:lstStyle/>
                    <a:p>
                      <a:endParaRPr lang="es-ES" dirty="0"/>
                    </a:p>
                  </a:txBody>
                  <a:tcPr/>
                </a:tc>
                <a:tc>
                  <a:txBody>
                    <a:bodyPr/>
                    <a:lstStyle/>
                    <a:p>
                      <a:pPr algn="ctr"/>
                      <a:r>
                        <a:rPr lang="es-ES" dirty="0" smtClean="0"/>
                        <a:t>2016</a:t>
                      </a:r>
                      <a:endParaRPr lang="es-ES" dirty="0"/>
                    </a:p>
                  </a:txBody>
                  <a:tcPr/>
                </a:tc>
                <a:tc>
                  <a:txBody>
                    <a:bodyPr/>
                    <a:lstStyle/>
                    <a:p>
                      <a:pPr algn="ctr"/>
                      <a:r>
                        <a:rPr lang="es-ES" dirty="0" smtClean="0"/>
                        <a:t>2017</a:t>
                      </a:r>
                      <a:endParaRPr lang="es-ES" dirty="0"/>
                    </a:p>
                  </a:txBody>
                  <a:tcPr/>
                </a:tc>
              </a:tr>
              <a:tr h="370840">
                <a:tc gridSpan="3">
                  <a:txBody>
                    <a:bodyPr/>
                    <a:lstStyle/>
                    <a:p>
                      <a:pPr algn="ctr"/>
                      <a:r>
                        <a:rPr lang="es-ES" b="1" dirty="0" smtClean="0"/>
                        <a:t>Deducciones Personales</a:t>
                      </a:r>
                      <a:endParaRPr lang="es-ES" b="1" dirty="0"/>
                    </a:p>
                  </a:txBody>
                  <a:tcPr/>
                </a:tc>
                <a:tc hMerge="1">
                  <a:txBody>
                    <a:bodyPr/>
                    <a:lstStyle/>
                    <a:p>
                      <a:endParaRPr lang="es-ES" dirty="0"/>
                    </a:p>
                  </a:txBody>
                  <a:tcPr/>
                </a:tc>
                <a:tc hMerge="1">
                  <a:txBody>
                    <a:bodyPr/>
                    <a:lstStyle/>
                    <a:p>
                      <a:endParaRPr lang="es-ES" dirty="0"/>
                    </a:p>
                  </a:txBody>
                  <a:tcPr/>
                </a:tc>
              </a:tr>
              <a:tr h="370840">
                <a:tc>
                  <a:txBody>
                    <a:bodyPr/>
                    <a:lstStyle/>
                    <a:p>
                      <a:r>
                        <a:rPr lang="es-ES" dirty="0" smtClean="0"/>
                        <a:t>Ganancia</a:t>
                      </a:r>
                      <a:r>
                        <a:rPr lang="es-ES" baseline="0" dirty="0" smtClean="0"/>
                        <a:t> No Imponible</a:t>
                      </a:r>
                      <a:endParaRPr lang="es-ES" dirty="0"/>
                    </a:p>
                  </a:txBody>
                  <a:tcPr/>
                </a:tc>
                <a:tc>
                  <a:txBody>
                    <a:bodyPr/>
                    <a:lstStyle/>
                    <a:p>
                      <a:pPr algn="ctr"/>
                      <a:r>
                        <a:rPr lang="es-ES" dirty="0" smtClean="0"/>
                        <a:t>Tope Anual           $ 42.318,00</a:t>
                      </a:r>
                      <a:endParaRPr lang="es-ES" dirty="0"/>
                    </a:p>
                  </a:txBody>
                  <a:tcPr/>
                </a:tc>
                <a:tc>
                  <a:txBody>
                    <a:bodyPr/>
                    <a:lstStyle/>
                    <a:p>
                      <a:pPr algn="ctr"/>
                      <a:r>
                        <a:rPr lang="es-ES" dirty="0" smtClean="0"/>
                        <a:t>Tope Anual                $ 63.399,74</a:t>
                      </a:r>
                      <a:endParaRPr lang="es-ES" dirty="0"/>
                    </a:p>
                  </a:txBody>
                  <a:tcPr/>
                </a:tc>
              </a:tr>
              <a:tr h="370840">
                <a:tc>
                  <a:txBody>
                    <a:bodyPr/>
                    <a:lstStyle/>
                    <a:p>
                      <a:r>
                        <a:rPr lang="es-ES" dirty="0" smtClean="0"/>
                        <a:t>Cónyuge</a:t>
                      </a:r>
                      <a:endParaRPr lang="es-ES" dirty="0"/>
                    </a:p>
                  </a:txBody>
                  <a:tcPr/>
                </a:tc>
                <a:tc>
                  <a:txBody>
                    <a:bodyPr/>
                    <a:lstStyle/>
                    <a:p>
                      <a:pPr algn="ctr"/>
                      <a:r>
                        <a:rPr lang="es-ES" dirty="0" smtClean="0"/>
                        <a:t>Tope Anual           $ 39.778,00</a:t>
                      </a:r>
                      <a:endParaRPr lang="es-ES" dirty="0"/>
                    </a:p>
                  </a:txBody>
                  <a:tcPr/>
                </a:tc>
                <a:tc>
                  <a:txBody>
                    <a:bodyPr/>
                    <a:lstStyle/>
                    <a:p>
                      <a:pPr algn="ctr"/>
                      <a:r>
                        <a:rPr lang="es-ES" dirty="0" smtClean="0"/>
                        <a:t>Tope Anual                $ 59.105,34</a:t>
                      </a:r>
                      <a:endParaRPr lang="es-E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dirty="0" smtClean="0"/>
                        <a:t>Hijos</a:t>
                      </a:r>
                      <a:endParaRPr lang="es-ES" dirty="0" smtClean="0">
                        <a:solidFill>
                          <a:srgbClr val="FF0000"/>
                        </a:solidFill>
                      </a:endParaRPr>
                    </a:p>
                    <a:p>
                      <a:endParaRPr lang="es-ES" dirty="0"/>
                    </a:p>
                  </a:txBody>
                  <a:tcPr/>
                </a:tc>
                <a:tc>
                  <a:txBody>
                    <a:bodyPr/>
                    <a:lstStyle/>
                    <a:p>
                      <a:pPr algn="ctr"/>
                      <a:r>
                        <a:rPr lang="es-ES" dirty="0" smtClean="0"/>
                        <a:t> hasta los</a:t>
                      </a:r>
                      <a:r>
                        <a:rPr lang="es-ES" baseline="0" dirty="0" smtClean="0"/>
                        <a:t> </a:t>
                      </a:r>
                      <a:r>
                        <a:rPr lang="es-ES" dirty="0" smtClean="0"/>
                        <a:t>24 años</a:t>
                      </a:r>
                    </a:p>
                    <a:p>
                      <a:pPr algn="ctr"/>
                      <a:r>
                        <a:rPr lang="es-ES" dirty="0" smtClean="0"/>
                        <a:t>Tope Anual</a:t>
                      </a:r>
                      <a:r>
                        <a:rPr lang="es-ES" baseline="0" dirty="0" smtClean="0"/>
                        <a:t>           </a:t>
                      </a:r>
                      <a:r>
                        <a:rPr lang="es-ES" dirty="0" smtClean="0"/>
                        <a:t> $ 19.889,00</a:t>
                      </a:r>
                      <a:endParaRPr lang="es-ES" dirty="0"/>
                    </a:p>
                  </a:txBody>
                  <a:tcPr/>
                </a:tc>
                <a:tc>
                  <a:txBody>
                    <a:bodyPr/>
                    <a:lstStyle/>
                    <a:p>
                      <a:pPr algn="ctr"/>
                      <a:r>
                        <a:rPr lang="es-ES" dirty="0" smtClean="0"/>
                        <a:t>hasta los18 años  Tope Anual                $ 29.807,04</a:t>
                      </a:r>
                      <a:endParaRPr lang="es-ES" dirty="0"/>
                    </a:p>
                  </a:txBody>
                  <a:tcPr/>
                </a:tc>
              </a:tr>
              <a:tr h="370840">
                <a:tc>
                  <a:txBody>
                    <a:bodyPr/>
                    <a:lstStyle/>
                    <a:p>
                      <a:r>
                        <a:rPr lang="es-ES" dirty="0" smtClean="0"/>
                        <a:t>Otras</a:t>
                      </a:r>
                      <a:r>
                        <a:rPr lang="es-ES" baseline="0" dirty="0" smtClean="0"/>
                        <a:t> Cargas</a:t>
                      </a:r>
                      <a:endParaRPr lang="es-ES" dirty="0">
                        <a:solidFill>
                          <a:srgbClr val="FF0000"/>
                        </a:solidFill>
                      </a:endParaRPr>
                    </a:p>
                  </a:txBody>
                  <a:tcPr/>
                </a:tc>
                <a:tc>
                  <a:txBody>
                    <a:bodyPr/>
                    <a:lstStyle/>
                    <a:p>
                      <a:pPr algn="ctr"/>
                      <a:r>
                        <a:rPr lang="es-ES" dirty="0" smtClean="0"/>
                        <a:t>Tope Anual</a:t>
                      </a:r>
                      <a:r>
                        <a:rPr lang="es-ES" baseline="0" dirty="0" smtClean="0"/>
                        <a:t>           $ 19.889,00</a:t>
                      </a:r>
                      <a:endParaRPr lang="es-ES" dirty="0"/>
                    </a:p>
                  </a:txBody>
                  <a:tcPr/>
                </a:tc>
                <a:tc>
                  <a:txBody>
                    <a:bodyPr/>
                    <a:lstStyle/>
                    <a:p>
                      <a:pPr algn="ctr"/>
                      <a:endParaRPr lang="es-ES" dirty="0"/>
                    </a:p>
                  </a:txBody>
                  <a:tcPr/>
                </a:tc>
              </a:tr>
              <a:tr h="370840">
                <a:tc>
                  <a:txBody>
                    <a:bodyPr/>
                    <a:lstStyle/>
                    <a:p>
                      <a:r>
                        <a:rPr lang="es-ES" dirty="0" smtClean="0"/>
                        <a:t>Deducción Especial</a:t>
                      </a:r>
                      <a:r>
                        <a:rPr lang="es-ES" baseline="0" dirty="0" smtClean="0"/>
                        <a:t> Art. 23 inc. c): Art. 79 inc. a), b) y c)</a:t>
                      </a:r>
                      <a:endParaRPr lang="es-ES" dirty="0"/>
                    </a:p>
                  </a:txBody>
                  <a:tcPr/>
                </a:tc>
                <a:tc>
                  <a:txBody>
                    <a:bodyPr/>
                    <a:lstStyle/>
                    <a:p>
                      <a:pPr algn="ctr"/>
                      <a:r>
                        <a:rPr lang="es-ES" dirty="0" smtClean="0"/>
                        <a:t>Tope Anual           $ 203.126,40</a:t>
                      </a:r>
                      <a:endParaRPr lang="es-ES" dirty="0"/>
                    </a:p>
                  </a:txBody>
                  <a:tcPr/>
                </a:tc>
                <a:tc>
                  <a:txBody>
                    <a:bodyPr/>
                    <a:lstStyle/>
                    <a:p>
                      <a:pPr algn="ctr"/>
                      <a:r>
                        <a:rPr lang="es-ES" dirty="0" smtClean="0"/>
                        <a:t>Tope Anual                $ 304.318,75</a:t>
                      </a:r>
                      <a:endParaRPr lang="es-ES" dirty="0"/>
                    </a:p>
                  </a:txBody>
                  <a:tcPr/>
                </a:tc>
              </a:tr>
            </a:tbl>
          </a:graphicData>
        </a:graphic>
      </p:graphicFrame>
      <p:sp>
        <p:nvSpPr>
          <p:cNvPr id="3" name="2 Título"/>
          <p:cNvSpPr>
            <a:spLocks noGrp="1"/>
          </p:cNvSpPr>
          <p:nvPr>
            <p:ph type="title"/>
          </p:nvPr>
        </p:nvSpPr>
        <p:spPr>
          <a:xfrm>
            <a:off x="457200" y="274638"/>
            <a:ext cx="8543956" cy="1143000"/>
          </a:xfrm>
        </p:spPr>
        <p:txBody>
          <a:bodyPr>
            <a:normAutofit fontScale="90000"/>
          </a:bodyPr>
          <a:lstStyle/>
          <a:p>
            <a:pPr algn="ctr"/>
            <a:r>
              <a:rPr lang="es-ES" sz="3200" u="sng" dirty="0" smtClean="0">
                <a:effectLst/>
              </a:rPr>
              <a:t>Principales diferencias en el cálculo de impuesto a las ganancias entre 2016 y 2017</a:t>
            </a:r>
            <a:endParaRPr lang="es-ES" sz="3200" u="sng" dirty="0">
              <a:effectLst/>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285784" y="285728"/>
            <a:ext cx="9429784" cy="1143000"/>
          </a:xfrm>
        </p:spPr>
        <p:txBody>
          <a:bodyPr>
            <a:noAutofit/>
          </a:bodyPr>
          <a:lstStyle/>
          <a:p>
            <a:pPr algn="ctr"/>
            <a:r>
              <a:rPr lang="es-ES" sz="2400" u="sng" dirty="0" smtClean="0"/>
              <a:t>Escala artículo 90º Ley 20628 Impuesto a las Ganancias</a:t>
            </a:r>
            <a:br>
              <a:rPr lang="es-ES" sz="2400" u="sng" dirty="0" smtClean="0"/>
            </a:br>
            <a:r>
              <a:rPr lang="es-ES" sz="2400" u="sng" dirty="0" smtClean="0"/>
              <a:t>Resolución AFIP Nº 3976/16 Art. 2º Anexo II </a:t>
            </a:r>
            <a:endParaRPr lang="es-ES" sz="2400" u="sng" dirty="0"/>
          </a:p>
        </p:txBody>
      </p:sp>
      <p:sp>
        <p:nvSpPr>
          <p:cNvPr id="7" name="6 Llamada de flecha hacia abajo"/>
          <p:cNvSpPr/>
          <p:nvPr/>
        </p:nvSpPr>
        <p:spPr>
          <a:xfrm>
            <a:off x="5572132" y="1500174"/>
            <a:ext cx="2786082" cy="857256"/>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7 Llamada de flecha hacia abajo"/>
          <p:cNvSpPr/>
          <p:nvPr/>
        </p:nvSpPr>
        <p:spPr>
          <a:xfrm>
            <a:off x="857224" y="1500174"/>
            <a:ext cx="2786082" cy="857256"/>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8 Rectángulo"/>
          <p:cNvSpPr/>
          <p:nvPr/>
        </p:nvSpPr>
        <p:spPr>
          <a:xfrm>
            <a:off x="6286512" y="1571612"/>
            <a:ext cx="1357322" cy="523220"/>
          </a:xfrm>
          <a:prstGeom prst="rect">
            <a:avLst/>
          </a:prstGeom>
        </p:spPr>
        <p:txBody>
          <a:bodyPr wrap="square">
            <a:spAutoFit/>
          </a:bodyPr>
          <a:lstStyle/>
          <a:p>
            <a:pPr algn="ctr"/>
            <a:r>
              <a:rPr lang="es-ES"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2017</a:t>
            </a:r>
            <a:endParaRPr lang="es-ES" sz="2800" dirty="0"/>
          </a:p>
        </p:txBody>
      </p:sp>
      <p:sp>
        <p:nvSpPr>
          <p:cNvPr id="10" name="9 Rectángulo"/>
          <p:cNvSpPr/>
          <p:nvPr/>
        </p:nvSpPr>
        <p:spPr>
          <a:xfrm>
            <a:off x="1571604" y="1571612"/>
            <a:ext cx="1357322" cy="523220"/>
          </a:xfrm>
          <a:prstGeom prst="rect">
            <a:avLst/>
          </a:prstGeom>
        </p:spPr>
        <p:txBody>
          <a:bodyPr wrap="square">
            <a:spAutoFit/>
          </a:bodyPr>
          <a:lstStyle/>
          <a:p>
            <a:pPr algn="ctr"/>
            <a:r>
              <a:rPr lang="es-ES"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2016</a:t>
            </a:r>
            <a:endParaRPr lang="es-ES" sz="2800" dirty="0"/>
          </a:p>
        </p:txBody>
      </p:sp>
      <p:pic>
        <p:nvPicPr>
          <p:cNvPr id="29700" name="Picture 4"/>
          <p:cNvPicPr>
            <a:picLocks noChangeAspect="1" noChangeArrowheads="1"/>
          </p:cNvPicPr>
          <p:nvPr/>
        </p:nvPicPr>
        <p:blipFill>
          <a:blip r:embed="rId2"/>
          <a:srcRect/>
          <a:stretch>
            <a:fillRect/>
          </a:stretch>
        </p:blipFill>
        <p:spPr bwMode="auto">
          <a:xfrm>
            <a:off x="214282" y="2500306"/>
            <a:ext cx="4238623" cy="2052386"/>
          </a:xfrm>
          <a:prstGeom prst="rect">
            <a:avLst/>
          </a:prstGeom>
          <a:noFill/>
          <a:ln w="9525">
            <a:noFill/>
            <a:miter lim="800000"/>
            <a:headEnd/>
            <a:tailEnd/>
          </a:ln>
          <a:effectLst/>
        </p:spPr>
      </p:pic>
      <p:pic>
        <p:nvPicPr>
          <p:cNvPr id="29701" name="Picture 5"/>
          <p:cNvPicPr>
            <a:picLocks noChangeAspect="1" noChangeArrowheads="1"/>
          </p:cNvPicPr>
          <p:nvPr/>
        </p:nvPicPr>
        <p:blipFill>
          <a:blip r:embed="rId3"/>
          <a:srcRect/>
          <a:stretch>
            <a:fillRect/>
          </a:stretch>
        </p:blipFill>
        <p:spPr bwMode="auto">
          <a:xfrm>
            <a:off x="4643438" y="2500306"/>
            <a:ext cx="4148732" cy="236696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Tabla"/>
          <p:cNvGraphicFramePr>
            <a:graphicFrameLocks noGrp="1"/>
          </p:cNvGraphicFramePr>
          <p:nvPr/>
        </p:nvGraphicFramePr>
        <p:xfrm>
          <a:off x="2500298" y="0"/>
          <a:ext cx="6143668" cy="6472272"/>
        </p:xfrm>
        <a:graphic>
          <a:graphicData uri="http://schemas.openxmlformats.org/drawingml/2006/table">
            <a:tbl>
              <a:tblPr/>
              <a:tblGrid>
                <a:gridCol w="3187206"/>
                <a:gridCol w="360544"/>
                <a:gridCol w="865306"/>
                <a:gridCol w="730480"/>
                <a:gridCol w="1000132"/>
              </a:tblGrid>
              <a:tr h="235038">
                <a:tc>
                  <a:txBody>
                    <a:bodyPr/>
                    <a:lstStyle/>
                    <a:p>
                      <a:pPr algn="l" fontAlgn="b"/>
                      <a:endParaRPr lang="es-ES" sz="1100" b="0" i="0" u="none" strike="noStrike" dirty="0">
                        <a:latin typeface="Arial"/>
                      </a:endParaRPr>
                    </a:p>
                  </a:txBody>
                  <a:tcPr marL="0" marR="0" marT="0" marB="0" anchor="b">
                    <a:lnL>
                      <a:noFill/>
                    </a:lnL>
                    <a:lnR>
                      <a:noFill/>
                    </a:lnR>
                    <a:lnT>
                      <a:noFill/>
                    </a:lnT>
                    <a:lnB>
                      <a:noFill/>
                    </a:lnB>
                  </a:tcPr>
                </a:tc>
                <a:tc>
                  <a:txBody>
                    <a:bodyPr/>
                    <a:lstStyle/>
                    <a:p>
                      <a:pPr algn="l" fontAlgn="b"/>
                      <a:endParaRPr lang="es-ES" sz="1100" b="0" i="0" u="none" strike="noStrike">
                        <a:latin typeface="Arial"/>
                      </a:endParaRPr>
                    </a:p>
                  </a:txBody>
                  <a:tcPr marL="0" marR="0" marT="0" marB="0" anchor="b">
                    <a:lnL>
                      <a:noFill/>
                    </a:lnL>
                    <a:lnR>
                      <a:noFill/>
                    </a:lnR>
                    <a:lnT>
                      <a:noFill/>
                    </a:lnT>
                    <a:lnB>
                      <a:noFill/>
                    </a:lnB>
                  </a:tcPr>
                </a:tc>
                <a:tc gridSpan="2">
                  <a:txBody>
                    <a:bodyPr/>
                    <a:lstStyle/>
                    <a:p>
                      <a:pPr algn="l" fontAlgn="b"/>
                      <a:r>
                        <a:rPr lang="es-ES" sz="1100" b="1" i="0" u="none" strike="noStrike">
                          <a:latin typeface="Arial"/>
                        </a:rPr>
                        <a:t>Anticipo 04/17</a:t>
                      </a:r>
                    </a:p>
                  </a:txBody>
                  <a:tcPr marL="0" marR="0" marT="0" marB="0" anchor="b">
                    <a:lnL>
                      <a:noFill/>
                    </a:lnL>
                    <a:lnR>
                      <a:noFill/>
                    </a:lnR>
                    <a:lnT>
                      <a:noFill/>
                    </a:lnT>
                    <a:lnB>
                      <a:noFill/>
                    </a:lnB>
                  </a:tcPr>
                </a:tc>
                <a:tc hMerge="1">
                  <a:txBody>
                    <a:bodyPr/>
                    <a:lstStyle/>
                    <a:p>
                      <a:endParaRPr lang="es-ES"/>
                    </a:p>
                  </a:txBody>
                  <a:tcPr/>
                </a:tc>
                <a:tc>
                  <a:txBody>
                    <a:bodyPr/>
                    <a:lstStyle/>
                    <a:p>
                      <a:pPr algn="l" fontAlgn="b"/>
                      <a:r>
                        <a:rPr lang="es-ES" sz="1100" b="1" i="0" u="none" strike="noStrike" dirty="0" smtClean="0">
                          <a:latin typeface="Arial"/>
                        </a:rPr>
                        <a:t>Anticipo</a:t>
                      </a:r>
                      <a:r>
                        <a:rPr lang="es-ES" sz="1100" b="1" i="0" u="none" strike="noStrike" baseline="0" dirty="0" smtClean="0">
                          <a:latin typeface="Arial"/>
                        </a:rPr>
                        <a:t> </a:t>
                      </a:r>
                      <a:r>
                        <a:rPr lang="es-ES" sz="1100" b="1" i="0" u="none" strike="noStrike" dirty="0" smtClean="0">
                          <a:latin typeface="Arial"/>
                        </a:rPr>
                        <a:t>05/17</a:t>
                      </a:r>
                      <a:endParaRPr lang="es-ES" sz="1100" b="1" i="0" u="none" strike="noStrike" dirty="0">
                        <a:latin typeface="Arial"/>
                      </a:endParaRPr>
                    </a:p>
                  </a:txBody>
                  <a:tcPr marL="0" marR="0" marT="0" marB="0" anchor="b">
                    <a:lnL>
                      <a:noFill/>
                    </a:lnL>
                    <a:lnR>
                      <a:noFill/>
                    </a:lnR>
                    <a:lnT>
                      <a:noFill/>
                    </a:lnT>
                    <a:lnB>
                      <a:noFill/>
                    </a:lnB>
                  </a:tcPr>
                </a:tc>
              </a:tr>
              <a:tr h="117519">
                <a:tc>
                  <a:txBody>
                    <a:bodyPr/>
                    <a:lstStyle/>
                    <a:p>
                      <a:pPr algn="l" fontAlgn="b"/>
                      <a:r>
                        <a:rPr lang="es-ES" sz="1100" b="0" i="0" u="none" strike="noStrike" dirty="0">
                          <a:latin typeface="Arial"/>
                        </a:rPr>
                        <a:t>Ganancia Sujeta a Aporte Acumulada</a:t>
                      </a:r>
                    </a:p>
                  </a:txBody>
                  <a:tcPr marL="0" marR="0" marT="0" marB="0" anchor="b">
                    <a:lnL>
                      <a:noFill/>
                    </a:lnL>
                    <a:lnR>
                      <a:noFill/>
                    </a:lnR>
                    <a:lnT>
                      <a:noFill/>
                    </a:lnT>
                    <a:lnB>
                      <a:noFill/>
                    </a:lnB>
                  </a:tcPr>
                </a:tc>
                <a:tc>
                  <a:txBody>
                    <a:bodyPr/>
                    <a:lstStyle/>
                    <a:p>
                      <a:pPr algn="l" fontAlgn="b"/>
                      <a:endParaRPr lang="es-ES" sz="1100" b="0" i="0" u="none" strike="noStrike">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dirty="0">
                          <a:latin typeface="Arial"/>
                        </a:rPr>
                        <a:t>239.342,23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ES" sz="1100" b="0" i="0" u="none" strike="noStrike">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302.316,78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5038">
                <a:tc>
                  <a:txBody>
                    <a:bodyPr/>
                    <a:lstStyle/>
                    <a:p>
                      <a:pPr algn="l" fontAlgn="b"/>
                      <a:r>
                        <a:rPr lang="es-ES" sz="1100" b="0" i="0" u="none" strike="noStrike" dirty="0" err="1">
                          <a:latin typeface="Arial"/>
                        </a:rPr>
                        <a:t>Proprocional</a:t>
                      </a:r>
                      <a:r>
                        <a:rPr lang="es-ES" sz="1100" b="0" i="0" u="none" strike="noStrike" dirty="0">
                          <a:latin typeface="Arial"/>
                        </a:rPr>
                        <a:t> SAC </a:t>
                      </a:r>
                      <a:r>
                        <a:rPr lang="es-ES" sz="1100" b="0" i="0" u="none" strike="noStrike" dirty="0" err="1">
                          <a:latin typeface="Arial"/>
                        </a:rPr>
                        <a:t>Gcia</a:t>
                      </a:r>
                      <a:r>
                        <a:rPr lang="es-ES" sz="1100" b="0" i="0" u="none" strike="noStrike" dirty="0">
                          <a:latin typeface="Arial"/>
                        </a:rPr>
                        <a:t>. Sujeta a Aporte (8,33%)</a:t>
                      </a:r>
                    </a:p>
                  </a:txBody>
                  <a:tcPr marL="0" marR="0" marT="0" marB="0" anchor="b">
                    <a:lnL>
                      <a:noFill/>
                    </a:lnL>
                    <a:lnR>
                      <a:noFill/>
                    </a:lnR>
                    <a:lnT>
                      <a:noFill/>
                    </a:lnT>
                    <a:lnB>
                      <a:noFill/>
                    </a:lnB>
                  </a:tcPr>
                </a:tc>
                <a:tc>
                  <a:txBody>
                    <a:bodyPr/>
                    <a:lstStyle/>
                    <a:p>
                      <a:pPr algn="l" fontAlgn="b"/>
                      <a:endParaRPr lang="es-ES" sz="1100" b="0" i="0" u="none" strike="noStrike">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19.937,21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s-ES" sz="1100" b="0" i="0" u="none" strike="noStrike">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25.182,99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2263">
                <a:tc>
                  <a:txBody>
                    <a:bodyPr/>
                    <a:lstStyle/>
                    <a:p>
                      <a:pPr algn="l" fontAlgn="b"/>
                      <a:r>
                        <a:rPr lang="es-ES" sz="1100" b="1" i="0" u="none" strike="noStrike" dirty="0">
                          <a:solidFill>
                            <a:srgbClr val="000000"/>
                          </a:solidFill>
                          <a:latin typeface="Calibri"/>
                        </a:rPr>
                        <a:t>Total de la Ganancia  Acumulada</a:t>
                      </a:r>
                    </a:p>
                  </a:txBody>
                  <a:tcPr marL="0" marR="0" marT="0" marB="0" anchor="b">
                    <a:lnL>
                      <a:noFill/>
                    </a:lnL>
                    <a:lnR>
                      <a:noFill/>
                    </a:lnR>
                    <a:lnT>
                      <a:noFill/>
                    </a:lnT>
                    <a:lnB>
                      <a:noFill/>
                    </a:lnB>
                  </a:tcPr>
                </a:tc>
                <a:tc>
                  <a:txBody>
                    <a:bodyPr/>
                    <a:lstStyle/>
                    <a:p>
                      <a:pPr algn="l" fontAlgn="b"/>
                      <a:endParaRPr lang="es-ES" sz="1100" b="0" i="0" u="none" strike="noStrike">
                        <a:latin typeface="Arial"/>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1" i="0" u="none" strike="noStrike">
                          <a:solidFill>
                            <a:srgbClr val="000000"/>
                          </a:solidFill>
                          <a:latin typeface="Calibri"/>
                        </a:rPr>
                        <a:t>259.279,44</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s-ES" sz="1100" b="0" i="0" u="none" strike="noStrike">
                        <a:latin typeface="Arial"/>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1" i="0" u="none" strike="noStrike">
                          <a:latin typeface="Arial"/>
                        </a:rPr>
                        <a:t>327.499,76</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7519">
                <a:tc>
                  <a:txBody>
                    <a:bodyPr/>
                    <a:lstStyle/>
                    <a:p>
                      <a:pPr algn="l" fontAlgn="b"/>
                      <a:endParaRPr lang="es-ES" sz="1100" b="0" i="0" u="none" strike="noStrike" dirty="0">
                        <a:latin typeface="Arial"/>
                      </a:endParaRPr>
                    </a:p>
                  </a:txBody>
                  <a:tcPr marL="0" marR="0" marT="0" marB="0" anchor="b">
                    <a:lnL>
                      <a:noFill/>
                    </a:lnL>
                    <a:lnR>
                      <a:noFill/>
                    </a:lnR>
                    <a:lnT>
                      <a:noFill/>
                    </a:lnT>
                    <a:lnB>
                      <a:noFill/>
                    </a:lnB>
                  </a:tcPr>
                </a:tc>
                <a:tc>
                  <a:txBody>
                    <a:bodyPr/>
                    <a:lstStyle/>
                    <a:p>
                      <a:pPr algn="l" fontAlgn="b"/>
                      <a:endParaRPr lang="es-ES" sz="1100" b="0" i="0" u="none" strike="noStrike">
                        <a:latin typeface="Arial"/>
                      </a:endParaRPr>
                    </a:p>
                  </a:txBody>
                  <a:tcPr marL="0" marR="0" marT="0" marB="0" anchor="b">
                    <a:lnL>
                      <a:noFill/>
                    </a:lnL>
                    <a:lnR>
                      <a:noFill/>
                    </a:lnR>
                    <a:lnT>
                      <a:noFill/>
                    </a:lnT>
                    <a:lnB>
                      <a:noFill/>
                    </a:lnB>
                  </a:tcPr>
                </a:tc>
                <a:tc>
                  <a:txBody>
                    <a:bodyPr/>
                    <a:lstStyle/>
                    <a:p>
                      <a:pPr algn="l" fontAlgn="b"/>
                      <a:endParaRPr lang="es-ES" sz="1100" b="0" i="0" u="none" strike="noStrike">
                        <a:latin typeface="Arial"/>
                      </a:endParaRP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ES" sz="1100" b="0" i="0" u="none" strike="noStrike">
                        <a:latin typeface="Arial"/>
                      </a:endParaRPr>
                    </a:p>
                  </a:txBody>
                  <a:tcPr marL="0" marR="0" marT="0" marB="0" anchor="b">
                    <a:lnL>
                      <a:noFill/>
                    </a:lnL>
                    <a:lnR>
                      <a:noFill/>
                    </a:lnR>
                    <a:lnT>
                      <a:noFill/>
                    </a:lnT>
                    <a:lnB>
                      <a:noFill/>
                    </a:lnB>
                  </a:tcPr>
                </a:tc>
                <a:tc>
                  <a:txBody>
                    <a:bodyPr/>
                    <a:lstStyle/>
                    <a:p>
                      <a:pPr algn="l" fontAlgn="b"/>
                      <a:endParaRPr lang="es-ES" sz="1100" b="0" i="0" u="none" strike="noStrike">
                        <a:latin typeface="Arial"/>
                      </a:endParaRP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7519">
                <a:tc>
                  <a:txBody>
                    <a:bodyPr/>
                    <a:lstStyle/>
                    <a:p>
                      <a:pPr algn="l" fontAlgn="b"/>
                      <a:r>
                        <a:rPr lang="es-ES" sz="1100" b="0" i="0" u="none" strike="noStrike" dirty="0">
                          <a:latin typeface="Arial"/>
                        </a:rPr>
                        <a:t>Aporte Jubilatorio</a:t>
                      </a:r>
                    </a:p>
                  </a:txBody>
                  <a:tcPr marL="0" marR="0" marT="0" marB="0" anchor="b">
                    <a:lnL>
                      <a:noFill/>
                    </a:lnL>
                    <a:lnR>
                      <a:noFill/>
                    </a:lnR>
                    <a:lnT>
                      <a:noFill/>
                    </a:lnT>
                    <a:lnB>
                      <a:noFill/>
                    </a:lnB>
                  </a:tcPr>
                </a:tc>
                <a:tc>
                  <a:txBody>
                    <a:bodyPr/>
                    <a:lstStyle/>
                    <a:p>
                      <a:pPr algn="l" fontAlgn="b"/>
                      <a:endParaRPr lang="es-ES" sz="1100" b="0" i="0" u="none" strike="noStrike">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-36.501,57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ES" sz="1100" b="0" i="0" u="none" strike="noStrike">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-46.262,62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5038">
                <a:tc>
                  <a:txBody>
                    <a:bodyPr/>
                    <a:lstStyle/>
                    <a:p>
                      <a:pPr algn="l" fontAlgn="b"/>
                      <a:r>
                        <a:rPr lang="es-ES" sz="1100" b="0" i="0" u="none" strike="noStrike" dirty="0">
                          <a:latin typeface="Arial"/>
                        </a:rPr>
                        <a:t>Proporcional SAC - Aporte Jubilatorio (8,33%)</a:t>
                      </a:r>
                    </a:p>
                  </a:txBody>
                  <a:tcPr marL="0" marR="0" marT="0" marB="0" anchor="b">
                    <a:lnL>
                      <a:noFill/>
                    </a:lnL>
                    <a:lnR>
                      <a:noFill/>
                    </a:lnR>
                    <a:lnT>
                      <a:noFill/>
                    </a:lnT>
                    <a:lnB>
                      <a:noFill/>
                    </a:lnB>
                  </a:tcPr>
                </a:tc>
                <a:tc>
                  <a:txBody>
                    <a:bodyPr/>
                    <a:lstStyle/>
                    <a:p>
                      <a:pPr algn="l" fontAlgn="b"/>
                      <a:endParaRPr lang="es-ES" sz="1100" b="0" i="0" u="none" strike="noStrike">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-3.040,58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ES" sz="1100" b="0" i="0" u="none" strike="noStrike">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-3.853,68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7519">
                <a:tc>
                  <a:txBody>
                    <a:bodyPr/>
                    <a:lstStyle/>
                    <a:p>
                      <a:pPr algn="l" fontAlgn="b"/>
                      <a:r>
                        <a:rPr lang="es-ES" sz="1100" b="0" i="0" u="none" strike="noStrike">
                          <a:latin typeface="Arial"/>
                        </a:rPr>
                        <a:t>Aporte Asistencial</a:t>
                      </a:r>
                    </a:p>
                  </a:txBody>
                  <a:tcPr marL="0" marR="0" marT="0" marB="0" anchor="b">
                    <a:lnL>
                      <a:noFill/>
                    </a:lnL>
                    <a:lnR>
                      <a:noFill/>
                    </a:lnR>
                    <a:lnT>
                      <a:noFill/>
                    </a:lnT>
                    <a:lnB>
                      <a:noFill/>
                    </a:lnB>
                  </a:tcPr>
                </a:tc>
                <a:tc>
                  <a:txBody>
                    <a:bodyPr/>
                    <a:lstStyle/>
                    <a:p>
                      <a:pPr algn="l" fontAlgn="b"/>
                      <a:endParaRPr lang="es-ES" sz="1100" b="0" i="0" u="none" strike="noStrike">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-13.163,82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ES" sz="1100" b="0" i="0" u="none" strike="noStrike">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-16.627,42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5038">
                <a:tc>
                  <a:txBody>
                    <a:bodyPr/>
                    <a:lstStyle/>
                    <a:p>
                      <a:pPr algn="l" fontAlgn="b"/>
                      <a:r>
                        <a:rPr lang="es-ES" sz="1100" b="0" i="0" u="none" strike="noStrike" dirty="0">
                          <a:latin typeface="Arial"/>
                        </a:rPr>
                        <a:t>Proporcional SAC - Aporte Asistencial (8,33%)</a:t>
                      </a:r>
                    </a:p>
                  </a:txBody>
                  <a:tcPr marL="0" marR="0" marT="0" marB="0" anchor="b">
                    <a:lnL>
                      <a:noFill/>
                    </a:lnL>
                    <a:lnR>
                      <a:noFill/>
                    </a:lnR>
                    <a:lnT>
                      <a:noFill/>
                    </a:lnT>
                    <a:lnB>
                      <a:noFill/>
                    </a:lnB>
                  </a:tcPr>
                </a:tc>
                <a:tc>
                  <a:txBody>
                    <a:bodyPr/>
                    <a:lstStyle/>
                    <a:p>
                      <a:pPr algn="l" fontAlgn="b"/>
                      <a:endParaRPr lang="es-ES" sz="1100" b="0" i="0" u="none" strike="noStrike">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-1.096,55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ES" sz="1100" b="0" i="0" u="none" strike="noStrike">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dirty="0">
                          <a:latin typeface="Arial"/>
                        </a:rPr>
                        <a:t>-1.385,06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7519">
                <a:tc>
                  <a:txBody>
                    <a:bodyPr/>
                    <a:lstStyle/>
                    <a:p>
                      <a:pPr algn="l" fontAlgn="b"/>
                      <a:r>
                        <a:rPr lang="es-ES" sz="1100" b="0" i="0" u="none" strike="noStrike" dirty="0">
                          <a:latin typeface="Arial"/>
                        </a:rPr>
                        <a:t>Sindicato</a:t>
                      </a:r>
                    </a:p>
                  </a:txBody>
                  <a:tcPr marL="0" marR="0" marT="0" marB="0" anchor="b">
                    <a:lnL>
                      <a:noFill/>
                    </a:lnL>
                    <a:lnR>
                      <a:noFill/>
                    </a:lnR>
                    <a:lnT>
                      <a:noFill/>
                    </a:lnT>
                    <a:lnB>
                      <a:noFill/>
                    </a:lnB>
                  </a:tcPr>
                </a:tc>
                <a:tc>
                  <a:txBody>
                    <a:bodyPr/>
                    <a:lstStyle/>
                    <a:p>
                      <a:pPr algn="l" fontAlgn="b"/>
                      <a:endParaRPr lang="es-ES" sz="1100" b="0" i="0" u="none" strike="noStrike">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ES" sz="1100" b="0" i="0" u="none" strike="noStrike">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dirty="0">
                          <a:latin typeface="Arial"/>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7519">
                <a:tc>
                  <a:txBody>
                    <a:bodyPr/>
                    <a:lstStyle/>
                    <a:p>
                      <a:pPr algn="l" fontAlgn="b"/>
                      <a:r>
                        <a:rPr lang="es-ES" sz="1100" b="0" i="0" u="none" strike="noStrike" dirty="0">
                          <a:latin typeface="Arial"/>
                        </a:rPr>
                        <a:t>Proporcional SAC - Cuota Sindical (8,33%)</a:t>
                      </a:r>
                    </a:p>
                  </a:txBody>
                  <a:tcPr marL="0" marR="0" marT="0" marB="0" anchor="b">
                    <a:lnL>
                      <a:noFill/>
                    </a:lnL>
                    <a:lnR>
                      <a:noFill/>
                    </a:lnR>
                    <a:lnT>
                      <a:noFill/>
                    </a:lnT>
                    <a:lnB>
                      <a:noFill/>
                    </a:lnB>
                  </a:tcPr>
                </a:tc>
                <a:tc>
                  <a:txBody>
                    <a:bodyPr/>
                    <a:lstStyle/>
                    <a:p>
                      <a:pPr algn="l" fontAlgn="b"/>
                      <a:endParaRPr lang="es-ES" sz="1100" b="0" i="0" u="none" strike="noStrike">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ES" sz="1100" b="0" i="0" u="none" strike="noStrike" dirty="0">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s-ES" sz="1100" b="0" i="0" u="none" strike="noStrike" dirty="0">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7519">
                <a:tc>
                  <a:txBody>
                    <a:bodyPr/>
                    <a:lstStyle/>
                    <a:p>
                      <a:pPr algn="l" fontAlgn="b"/>
                      <a:r>
                        <a:rPr lang="es-ES" sz="1100" b="0" i="0" u="none" strike="noStrike">
                          <a:latin typeface="Arial"/>
                        </a:rPr>
                        <a:t>Seguro de Vida</a:t>
                      </a:r>
                    </a:p>
                  </a:txBody>
                  <a:tcPr marL="0" marR="0" marT="0" marB="0" anchor="b">
                    <a:lnL>
                      <a:noFill/>
                    </a:lnL>
                    <a:lnR>
                      <a:noFill/>
                    </a:lnR>
                    <a:lnT>
                      <a:noFill/>
                    </a:lnT>
                    <a:lnB>
                      <a:noFill/>
                    </a:lnB>
                  </a:tcPr>
                </a:tc>
                <a:tc>
                  <a:txBody>
                    <a:bodyPr/>
                    <a:lstStyle/>
                    <a:p>
                      <a:pPr algn="l" fontAlgn="b"/>
                      <a:endParaRPr lang="es-ES" sz="1100" b="0" i="0" u="none" strike="noStrike" dirty="0">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-332,04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ES" sz="1100" b="0" i="0" u="none" strike="noStrike" dirty="0">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-415,05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7519">
                <a:tc>
                  <a:txBody>
                    <a:bodyPr/>
                    <a:lstStyle/>
                    <a:p>
                      <a:pPr algn="l" fontAlgn="b"/>
                      <a:r>
                        <a:rPr lang="es-ES" sz="1100" b="0" i="0" u="none" strike="noStrike">
                          <a:latin typeface="Arial"/>
                        </a:rPr>
                        <a:t>Sepelio</a:t>
                      </a:r>
                    </a:p>
                  </a:txBody>
                  <a:tcPr marL="0" marR="0" marT="0" marB="0" anchor="b">
                    <a:lnL>
                      <a:noFill/>
                    </a:lnL>
                    <a:lnR>
                      <a:noFill/>
                    </a:lnR>
                    <a:lnT>
                      <a:noFill/>
                    </a:lnT>
                    <a:lnB>
                      <a:noFill/>
                    </a:lnB>
                  </a:tcPr>
                </a:tc>
                <a:tc>
                  <a:txBody>
                    <a:bodyPr/>
                    <a:lstStyle/>
                    <a:p>
                      <a:pPr algn="l" fontAlgn="b"/>
                      <a:endParaRPr lang="es-ES" sz="1100" b="0" i="0" u="none" strike="noStrike" dirty="0">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ES" sz="1100" b="0" i="0" u="none" strike="noStrike" dirty="0">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7519">
                <a:tc>
                  <a:txBody>
                    <a:bodyPr/>
                    <a:lstStyle/>
                    <a:p>
                      <a:pPr algn="l" fontAlgn="b"/>
                      <a:r>
                        <a:rPr lang="es-ES" sz="1100" b="0" i="0" u="none" strike="noStrike" dirty="0">
                          <a:latin typeface="Arial"/>
                        </a:rPr>
                        <a:t>Intereses Prestamos Hipotecarios</a:t>
                      </a:r>
                    </a:p>
                  </a:txBody>
                  <a:tcPr marL="0" marR="0" marT="0" marB="0" anchor="b">
                    <a:lnL>
                      <a:noFill/>
                    </a:lnL>
                    <a:lnR>
                      <a:noFill/>
                    </a:lnR>
                    <a:lnT>
                      <a:noFill/>
                    </a:lnT>
                    <a:lnB>
                      <a:noFill/>
                    </a:lnB>
                  </a:tcPr>
                </a:tc>
                <a:tc>
                  <a:txBody>
                    <a:bodyPr/>
                    <a:lstStyle/>
                    <a:p>
                      <a:pPr algn="l" fontAlgn="b"/>
                      <a:endParaRPr lang="es-ES" sz="1100" b="0" i="0" u="none" strike="noStrike" dirty="0">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dirty="0">
                          <a:latin typeface="Arial"/>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ES" sz="1100" b="0" i="0" u="none" strike="noStrike">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7519">
                <a:tc>
                  <a:txBody>
                    <a:bodyPr/>
                    <a:lstStyle/>
                    <a:p>
                      <a:pPr algn="l" fontAlgn="b"/>
                      <a:r>
                        <a:rPr lang="es-ES" sz="1100" b="0" i="0" u="none" strike="noStrike">
                          <a:latin typeface="Arial"/>
                        </a:rPr>
                        <a:t>Servicio Domestico</a:t>
                      </a:r>
                    </a:p>
                  </a:txBody>
                  <a:tcPr marL="0" marR="0" marT="0" marB="0" anchor="b">
                    <a:lnL>
                      <a:noFill/>
                    </a:lnL>
                    <a:lnR>
                      <a:noFill/>
                    </a:lnR>
                    <a:lnT>
                      <a:noFill/>
                    </a:lnT>
                    <a:lnB>
                      <a:noFill/>
                    </a:lnB>
                  </a:tcPr>
                </a:tc>
                <a:tc>
                  <a:txBody>
                    <a:bodyPr/>
                    <a:lstStyle/>
                    <a:p>
                      <a:pPr algn="l" fontAlgn="b"/>
                      <a:endParaRPr lang="es-ES" sz="1100" b="0" i="0" u="none" strike="noStrike">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-9.000,00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ES" sz="1100" b="0" i="0" u="none" strike="noStrike">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dirty="0">
                          <a:latin typeface="Arial"/>
                        </a:rPr>
                        <a:t>-13.500,00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7519">
                <a:tc>
                  <a:txBody>
                    <a:bodyPr/>
                    <a:lstStyle/>
                    <a:p>
                      <a:pPr algn="l" fontAlgn="b"/>
                      <a:r>
                        <a:rPr lang="es-ES" sz="1100" b="0" i="0" u="none" strike="noStrike">
                          <a:latin typeface="Arial"/>
                        </a:rPr>
                        <a:t>Aporte Voluntario Jubilación</a:t>
                      </a:r>
                    </a:p>
                  </a:txBody>
                  <a:tcPr marL="0" marR="0" marT="0" marB="0" anchor="b">
                    <a:lnL>
                      <a:noFill/>
                    </a:lnL>
                    <a:lnR>
                      <a:noFill/>
                    </a:lnR>
                    <a:lnT>
                      <a:noFill/>
                    </a:lnT>
                    <a:lnB>
                      <a:noFill/>
                    </a:lnB>
                  </a:tcPr>
                </a:tc>
                <a:tc>
                  <a:txBody>
                    <a:bodyPr/>
                    <a:lstStyle/>
                    <a:p>
                      <a:pPr algn="l" fontAlgn="b"/>
                      <a:endParaRPr lang="es-ES" sz="1100" b="0" i="0" u="none" strike="noStrike">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ES" sz="1100" b="0" i="0" u="none" strike="noStrike">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1939">
                <a:tc>
                  <a:txBody>
                    <a:bodyPr/>
                    <a:lstStyle/>
                    <a:p>
                      <a:pPr algn="l" fontAlgn="b"/>
                      <a:r>
                        <a:rPr lang="es-ES" sz="1100" b="0" i="0" u="none" strike="noStrike">
                          <a:latin typeface="Arial"/>
                        </a:rPr>
                        <a:t>Alquiler</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s-ES" sz="1100" b="0"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tcPr>
                </a:tc>
                <a:tc>
                  <a:txBody>
                    <a:bodyPr/>
                    <a:lstStyle/>
                    <a:p>
                      <a:pPr algn="r" fontAlgn="b"/>
                      <a:r>
                        <a:rPr lang="es-ES" sz="1100" b="0" i="0" u="none" strike="noStrike">
                          <a:latin typeface="Arial"/>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s-ES" sz="1100" b="0"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tcPr>
                </a:tc>
                <a:tc>
                  <a:txBody>
                    <a:bodyPr/>
                    <a:lstStyle/>
                    <a:p>
                      <a:pPr algn="r" fontAlgn="b"/>
                      <a:r>
                        <a:rPr lang="es-ES" sz="1100" b="0" i="0" u="none" strike="noStrike">
                          <a:latin typeface="Arial"/>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r>
              <a:tr h="121939">
                <a:tc>
                  <a:txBody>
                    <a:bodyPr/>
                    <a:lstStyle/>
                    <a:p>
                      <a:pPr algn="l" fontAlgn="b"/>
                      <a:r>
                        <a:rPr lang="es-ES" sz="1100" b="1" i="0" u="none" strike="noStrike">
                          <a:latin typeface="Arial"/>
                        </a:rPr>
                        <a:t>Base para 5%</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s-ES" sz="11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s-ES" sz="11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ES" sz="11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s-ES" sz="11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7519">
                <a:tc>
                  <a:txBody>
                    <a:bodyPr/>
                    <a:lstStyle/>
                    <a:p>
                      <a:pPr algn="l" fontAlgn="b"/>
                      <a:r>
                        <a:rPr lang="es-ES" sz="1100" b="0" i="0" u="none" strike="noStrike">
                          <a:latin typeface="Arial"/>
                        </a:rPr>
                        <a:t>Donanciones</a:t>
                      </a:r>
                    </a:p>
                  </a:txBody>
                  <a:tcPr marL="0" marR="0" marT="0" marB="0" anchor="b">
                    <a:lnL>
                      <a:noFill/>
                    </a:lnL>
                    <a:lnR>
                      <a:noFill/>
                    </a:lnR>
                    <a:lnT>
                      <a:noFill/>
                    </a:lnT>
                    <a:lnB>
                      <a:noFill/>
                    </a:lnB>
                  </a:tcPr>
                </a:tc>
                <a:tc>
                  <a:txBody>
                    <a:bodyPr/>
                    <a:lstStyle/>
                    <a:p>
                      <a:pPr algn="l" fontAlgn="b"/>
                      <a:endParaRPr lang="es-ES" sz="1100" b="0" i="0" u="none" strike="noStrike">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ES" sz="1100" b="0" i="0" u="none" strike="noStrike">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7519">
                <a:tc>
                  <a:txBody>
                    <a:bodyPr/>
                    <a:lstStyle/>
                    <a:p>
                      <a:pPr algn="l" fontAlgn="b"/>
                      <a:r>
                        <a:rPr lang="es-ES" sz="1100" b="0" i="0" u="none" strike="noStrike">
                          <a:latin typeface="Arial"/>
                        </a:rPr>
                        <a:t>Servicios Médicos</a:t>
                      </a:r>
                    </a:p>
                  </a:txBody>
                  <a:tcPr marL="0" marR="0" marT="0" marB="0" anchor="b">
                    <a:lnL>
                      <a:noFill/>
                    </a:lnL>
                    <a:lnR>
                      <a:noFill/>
                    </a:lnR>
                    <a:lnT>
                      <a:noFill/>
                    </a:lnT>
                    <a:lnB>
                      <a:noFill/>
                    </a:lnB>
                  </a:tcPr>
                </a:tc>
                <a:tc>
                  <a:txBody>
                    <a:bodyPr/>
                    <a:lstStyle/>
                    <a:p>
                      <a:pPr algn="l" fontAlgn="b"/>
                      <a:endParaRPr lang="es-ES" sz="1100" b="0" i="0" u="none" strike="noStrike">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ES" sz="1100" b="0" i="0" u="none" strike="noStrike">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dirty="0">
                          <a:latin typeface="Arial"/>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7519">
                <a:tc>
                  <a:txBody>
                    <a:bodyPr/>
                    <a:lstStyle/>
                    <a:p>
                      <a:pPr algn="l" fontAlgn="b"/>
                      <a:r>
                        <a:rPr lang="es-ES" sz="1100" b="0" i="0" u="none" strike="noStrike">
                          <a:latin typeface="Arial"/>
                        </a:rPr>
                        <a:t>Obra Social Privada</a:t>
                      </a:r>
                    </a:p>
                  </a:txBody>
                  <a:tcPr marL="0" marR="0" marT="0" marB="0" anchor="b">
                    <a:lnL>
                      <a:noFill/>
                    </a:lnL>
                    <a:lnR>
                      <a:noFill/>
                    </a:lnR>
                    <a:lnT>
                      <a:noFill/>
                    </a:lnT>
                    <a:lnB>
                      <a:noFill/>
                    </a:lnB>
                  </a:tcPr>
                </a:tc>
                <a:tc>
                  <a:txBody>
                    <a:bodyPr/>
                    <a:lstStyle/>
                    <a:p>
                      <a:pPr algn="l" fontAlgn="b"/>
                      <a:endParaRPr lang="es-ES" sz="1100" b="0" i="0" u="none" strike="noStrike">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ES" sz="1100" b="0" i="0" u="none" strike="noStrike">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5489">
                <a:tc>
                  <a:txBody>
                    <a:bodyPr/>
                    <a:lstStyle/>
                    <a:p>
                      <a:pPr algn="l" fontAlgn="b"/>
                      <a:r>
                        <a:rPr lang="es-ES" sz="1100" b="1" i="0" u="none" strike="noStrike">
                          <a:solidFill>
                            <a:srgbClr val="000000"/>
                          </a:solidFill>
                          <a:latin typeface="Calibri"/>
                        </a:rPr>
                        <a:t>Total Deducciones Grales</a:t>
                      </a:r>
                    </a:p>
                  </a:txBody>
                  <a:tcPr marL="0" marR="0" marT="0" marB="0" anchor="b">
                    <a:lnL>
                      <a:noFill/>
                    </a:lnL>
                    <a:lnR>
                      <a:noFill/>
                    </a:lnR>
                    <a:lnT>
                      <a:noFill/>
                    </a:lnT>
                    <a:lnB>
                      <a:noFill/>
                    </a:lnB>
                  </a:tcPr>
                </a:tc>
                <a:tc>
                  <a:txBody>
                    <a:bodyPr/>
                    <a:lstStyle/>
                    <a:p>
                      <a:pPr algn="l" fontAlgn="b"/>
                      <a:endParaRPr lang="es-ES" sz="1100" b="0" i="0" u="none" strike="noStrike">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1" i="0" u="none" strike="noStrike">
                          <a:solidFill>
                            <a:srgbClr val="000000"/>
                          </a:solidFill>
                          <a:latin typeface="Calibri"/>
                        </a:rPr>
                        <a:t>-63.134,55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ES" sz="1100" b="0" i="0" u="none" strike="noStrike">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1" i="0" u="none" strike="noStrike">
                          <a:latin typeface="Arial"/>
                        </a:rPr>
                        <a:t>-82.043,83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2263">
                <a:tc>
                  <a:txBody>
                    <a:bodyPr/>
                    <a:lstStyle/>
                    <a:p>
                      <a:pPr algn="l" fontAlgn="b"/>
                      <a:r>
                        <a:rPr lang="es-ES" sz="1100" b="1" i="0" u="none" strike="noStrike" dirty="0">
                          <a:solidFill>
                            <a:srgbClr val="000000"/>
                          </a:solidFill>
                          <a:latin typeface="Calibri"/>
                        </a:rPr>
                        <a:t>Total Ganancia Neta Acumulada</a:t>
                      </a:r>
                    </a:p>
                  </a:txBody>
                  <a:tcPr marL="0" marR="0" marT="0" marB="0" anchor="b">
                    <a:lnL>
                      <a:noFill/>
                    </a:lnL>
                    <a:lnR>
                      <a:noFill/>
                    </a:lnR>
                    <a:lnT>
                      <a:noFill/>
                    </a:lnT>
                    <a:lnB>
                      <a:noFill/>
                    </a:lnB>
                  </a:tcPr>
                </a:tc>
                <a:tc>
                  <a:txBody>
                    <a:bodyPr/>
                    <a:lstStyle/>
                    <a:p>
                      <a:pPr algn="l" fontAlgn="b"/>
                      <a:endParaRPr lang="es-ES" sz="1100" b="0" i="0" u="none" strike="noStrike">
                        <a:latin typeface="Arial"/>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1" i="0" u="none" strike="noStrike">
                          <a:solidFill>
                            <a:srgbClr val="000000"/>
                          </a:solidFill>
                          <a:latin typeface="Calibri"/>
                        </a:rPr>
                        <a:t>196.144,88</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s-ES" sz="1100" b="0" i="0" u="none" strike="noStrike">
                        <a:latin typeface="Arial"/>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1" i="0" u="none" strike="noStrike">
                          <a:latin typeface="Arial"/>
                        </a:rPr>
                        <a:t>245.455,93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5489">
                <a:tc>
                  <a:txBody>
                    <a:bodyPr/>
                    <a:lstStyle/>
                    <a:p>
                      <a:pPr algn="l" fontAlgn="b"/>
                      <a:r>
                        <a:rPr lang="es-ES" sz="1100" b="1" i="0" u="none" strike="noStrike" dirty="0">
                          <a:solidFill>
                            <a:srgbClr val="000000"/>
                          </a:solidFill>
                          <a:latin typeface="Calibri"/>
                        </a:rPr>
                        <a:t>Deducciones Personales</a:t>
                      </a:r>
                    </a:p>
                  </a:txBody>
                  <a:tcPr marL="0" marR="0" marT="0" marB="0" anchor="b">
                    <a:lnL>
                      <a:noFill/>
                    </a:lnL>
                    <a:lnR>
                      <a:noFill/>
                    </a:lnR>
                    <a:lnT>
                      <a:noFill/>
                    </a:lnT>
                    <a:lnB>
                      <a:noFill/>
                    </a:lnB>
                  </a:tcPr>
                </a:tc>
                <a:tc>
                  <a:txBody>
                    <a:bodyPr/>
                    <a:lstStyle/>
                    <a:p>
                      <a:pPr algn="l" fontAlgn="b"/>
                      <a:endParaRPr lang="es-ES" sz="1100" b="0" i="0" u="none" strike="noStrike">
                        <a:latin typeface="Arial"/>
                      </a:endParaRPr>
                    </a:p>
                  </a:txBody>
                  <a:tcPr marL="0" marR="0" marT="0" marB="0" anchor="b">
                    <a:lnL>
                      <a:noFill/>
                    </a:lnL>
                    <a:lnR>
                      <a:noFill/>
                    </a:lnR>
                    <a:lnT>
                      <a:noFill/>
                    </a:lnT>
                    <a:lnB>
                      <a:noFill/>
                    </a:lnB>
                  </a:tcPr>
                </a:tc>
                <a:tc>
                  <a:txBody>
                    <a:bodyPr/>
                    <a:lstStyle/>
                    <a:p>
                      <a:pPr algn="l" fontAlgn="b"/>
                      <a:endParaRPr lang="es-ES" sz="1100" b="0" i="0" u="none" strike="noStrike">
                        <a:latin typeface="Arial"/>
                      </a:endParaRP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ES" sz="1100" b="0" i="0" u="none" strike="noStrike">
                        <a:latin typeface="Arial"/>
                      </a:endParaRPr>
                    </a:p>
                  </a:txBody>
                  <a:tcPr marL="0" marR="0" marT="0" marB="0" anchor="b">
                    <a:lnL>
                      <a:noFill/>
                    </a:lnL>
                    <a:lnR>
                      <a:noFill/>
                    </a:lnR>
                    <a:lnT>
                      <a:noFill/>
                    </a:lnT>
                    <a:lnB>
                      <a:noFill/>
                    </a:lnB>
                  </a:tcPr>
                </a:tc>
                <a:tc>
                  <a:txBody>
                    <a:bodyPr/>
                    <a:lstStyle/>
                    <a:p>
                      <a:pPr algn="l" fontAlgn="b"/>
                      <a:endParaRPr lang="es-ES" sz="1100" b="0" i="0" u="none" strike="noStrike" dirty="0">
                        <a:latin typeface="Arial"/>
                      </a:endParaRP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7519">
                <a:tc>
                  <a:txBody>
                    <a:bodyPr/>
                    <a:lstStyle/>
                    <a:p>
                      <a:pPr algn="l" fontAlgn="b"/>
                      <a:r>
                        <a:rPr lang="es-ES" sz="1100" b="0" i="0" u="none" strike="noStrike">
                          <a:latin typeface="Arial"/>
                        </a:rPr>
                        <a:t>Mínimo No Imponible</a:t>
                      </a:r>
                    </a:p>
                  </a:txBody>
                  <a:tcPr marL="0" marR="0" marT="0" marB="0" anchor="b">
                    <a:lnL>
                      <a:noFill/>
                    </a:lnL>
                    <a:lnR>
                      <a:noFill/>
                    </a:lnR>
                    <a:lnT>
                      <a:noFill/>
                    </a:lnT>
                    <a:lnB>
                      <a:noFill/>
                    </a:lnB>
                  </a:tcPr>
                </a:tc>
                <a:tc>
                  <a:txBody>
                    <a:bodyPr/>
                    <a:lstStyle/>
                    <a:p>
                      <a:pPr algn="l" fontAlgn="b"/>
                      <a:endParaRPr lang="es-ES" sz="1100" b="0" i="0" u="none" strike="noStrike">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-21.133,25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ES" sz="1100" b="0" i="0" u="none" strike="noStrike">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-26.416,56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5489">
                <a:tc>
                  <a:txBody>
                    <a:bodyPr/>
                    <a:lstStyle/>
                    <a:p>
                      <a:pPr algn="l" fontAlgn="b"/>
                      <a:r>
                        <a:rPr lang="es-ES" sz="1100" b="0" i="0" u="sng" strike="noStrike">
                          <a:solidFill>
                            <a:srgbClr val="000000"/>
                          </a:solidFill>
                          <a:latin typeface="Calibri"/>
                        </a:rPr>
                        <a:t>Cargas de Flia</a:t>
                      </a:r>
                    </a:p>
                  </a:txBody>
                  <a:tcPr marL="0" marR="0" marT="0" marB="0" anchor="b">
                    <a:lnL>
                      <a:noFill/>
                    </a:lnL>
                    <a:lnR>
                      <a:noFill/>
                    </a:lnR>
                    <a:lnT>
                      <a:noFill/>
                    </a:lnT>
                    <a:lnB>
                      <a:noFill/>
                    </a:lnB>
                  </a:tcPr>
                </a:tc>
                <a:tc>
                  <a:txBody>
                    <a:bodyPr/>
                    <a:lstStyle/>
                    <a:p>
                      <a:pPr algn="l" fontAlgn="b"/>
                      <a:endParaRPr lang="es-ES" sz="1100" b="0" i="0" u="none" strike="noStrike">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s-ES" sz="1100" b="0"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ES" sz="1100" b="0" i="0" u="none" strike="noStrike" dirty="0">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s-ES" sz="1100" b="0"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7519">
                <a:tc>
                  <a:txBody>
                    <a:bodyPr/>
                    <a:lstStyle/>
                    <a:p>
                      <a:pPr algn="l" fontAlgn="b"/>
                      <a:r>
                        <a:rPr lang="es-ES" sz="1100" b="0" i="0" u="none" strike="noStrike">
                          <a:latin typeface="Arial"/>
                        </a:rPr>
                        <a:t>Cónyuge</a:t>
                      </a:r>
                    </a:p>
                  </a:txBody>
                  <a:tcPr marL="0" marR="0" marT="0" marB="0" anchor="b">
                    <a:lnL>
                      <a:noFill/>
                    </a:lnL>
                    <a:lnR>
                      <a:noFill/>
                    </a:lnR>
                    <a:lnT>
                      <a:noFill/>
                    </a:lnT>
                    <a:lnB>
                      <a:noFill/>
                    </a:lnB>
                  </a:tcPr>
                </a:tc>
                <a:tc>
                  <a:txBody>
                    <a:bodyPr/>
                    <a:lstStyle/>
                    <a:p>
                      <a:pPr algn="l" fontAlgn="b"/>
                      <a:endParaRPr lang="es-ES" sz="1100" b="0" i="0" u="none" strike="noStrike">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ES" sz="1100" b="0" i="0" u="none" strike="noStrike" dirty="0">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7519">
                <a:tc>
                  <a:txBody>
                    <a:bodyPr/>
                    <a:lstStyle/>
                    <a:p>
                      <a:pPr algn="l" fontAlgn="b"/>
                      <a:r>
                        <a:rPr lang="es-ES" sz="1100" b="0" i="0" u="none" strike="noStrike" dirty="0" smtClean="0">
                          <a:latin typeface="Arial"/>
                        </a:rPr>
                        <a:t>Hijos (1)</a:t>
                      </a:r>
                      <a:endParaRPr lang="es-ES" sz="1100" b="0" i="0" u="none" strike="noStrike" dirty="0">
                        <a:latin typeface="Arial"/>
                      </a:endParaRPr>
                    </a:p>
                  </a:txBody>
                  <a:tcPr marL="0" marR="0" marT="0" marB="0" anchor="b">
                    <a:lnL>
                      <a:noFill/>
                    </a:lnL>
                    <a:lnR>
                      <a:noFill/>
                    </a:lnR>
                    <a:lnT>
                      <a:noFill/>
                    </a:lnT>
                    <a:lnB>
                      <a:noFill/>
                    </a:lnB>
                  </a:tcPr>
                </a:tc>
                <a:tc>
                  <a:txBody>
                    <a:bodyPr/>
                    <a:lstStyle/>
                    <a:p>
                      <a:pPr algn="r" fontAlgn="b"/>
                      <a:endParaRPr lang="es-ES" sz="1100" b="0" i="0" u="none" strike="noStrike" dirty="0">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-9.935,68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ES" sz="1100" b="0" i="0" u="none" strike="noStrike" dirty="0">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-12.419,60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1939">
                <a:tc>
                  <a:txBody>
                    <a:bodyPr/>
                    <a:lstStyle/>
                    <a:p>
                      <a:pPr algn="l" fontAlgn="b"/>
                      <a:r>
                        <a:rPr lang="es-ES" sz="1100" b="0" i="0" u="none" strike="noStrike">
                          <a:latin typeface="Arial"/>
                        </a:rPr>
                        <a:t>Deducción Especial</a:t>
                      </a:r>
                    </a:p>
                  </a:txBody>
                  <a:tcPr marL="0" marR="0" marT="0" marB="0" anchor="b">
                    <a:lnL>
                      <a:noFill/>
                    </a:lnL>
                    <a:lnR>
                      <a:noFill/>
                    </a:lnR>
                    <a:lnT>
                      <a:noFill/>
                    </a:lnT>
                    <a:lnB>
                      <a:noFill/>
                    </a:lnB>
                  </a:tcPr>
                </a:tc>
                <a:tc>
                  <a:txBody>
                    <a:bodyPr/>
                    <a:lstStyle/>
                    <a:p>
                      <a:pPr algn="l" fontAlgn="b"/>
                      <a:endParaRPr lang="es-ES" sz="1100" b="0" i="0" u="none" strike="noStrike">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-101.439,58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s-ES" sz="1100" b="0" i="0" u="none" strike="noStrike" dirty="0">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dirty="0">
                          <a:latin typeface="Arial"/>
                        </a:rPr>
                        <a:t>-126.799,48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2263">
                <a:tc>
                  <a:txBody>
                    <a:bodyPr/>
                    <a:lstStyle/>
                    <a:p>
                      <a:pPr algn="l" fontAlgn="b"/>
                      <a:r>
                        <a:rPr lang="es-ES" sz="1100" b="1" i="0" u="none" strike="noStrike">
                          <a:solidFill>
                            <a:srgbClr val="000000"/>
                          </a:solidFill>
                          <a:latin typeface="Calibri"/>
                        </a:rPr>
                        <a:t>Total Deducciones Personales</a:t>
                      </a:r>
                    </a:p>
                  </a:txBody>
                  <a:tcPr marL="0" marR="0" marT="0" marB="0" anchor="b">
                    <a:lnL>
                      <a:noFill/>
                    </a:lnL>
                    <a:lnR>
                      <a:noFill/>
                    </a:lnR>
                    <a:lnT>
                      <a:noFill/>
                    </a:lnT>
                    <a:lnB>
                      <a:noFill/>
                    </a:lnB>
                  </a:tcPr>
                </a:tc>
                <a:tc>
                  <a:txBody>
                    <a:bodyPr/>
                    <a:lstStyle/>
                    <a:p>
                      <a:pPr algn="l" fontAlgn="b"/>
                      <a:endParaRPr lang="es-ES" sz="1100" b="0" i="0" u="none" strike="noStrike">
                        <a:latin typeface="Arial"/>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1" i="0" u="none" strike="noStrike">
                          <a:solidFill>
                            <a:srgbClr val="000000"/>
                          </a:solidFill>
                          <a:latin typeface="Calibri"/>
                        </a:rPr>
                        <a:t>-132.508,51</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s-ES" sz="1100" b="0" i="0" u="none" strike="noStrike">
                        <a:latin typeface="Arial"/>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1" i="0" u="none" strike="noStrike" dirty="0">
                          <a:latin typeface="Arial"/>
                        </a:rPr>
                        <a:t>-165.635,64</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2263">
                <a:tc>
                  <a:txBody>
                    <a:bodyPr/>
                    <a:lstStyle/>
                    <a:p>
                      <a:pPr algn="l" fontAlgn="b"/>
                      <a:r>
                        <a:rPr lang="es-ES" sz="1100" b="1" i="0" u="none" strike="noStrike" dirty="0">
                          <a:solidFill>
                            <a:srgbClr val="000000"/>
                          </a:solidFill>
                          <a:latin typeface="Calibri"/>
                        </a:rPr>
                        <a:t>Total Ganancia Neta s/Impuesto</a:t>
                      </a:r>
                    </a:p>
                  </a:txBody>
                  <a:tcPr marL="0" marR="0" marT="0" marB="0" anchor="b">
                    <a:lnL>
                      <a:noFill/>
                    </a:lnL>
                    <a:lnR>
                      <a:noFill/>
                    </a:lnR>
                    <a:lnT>
                      <a:noFill/>
                    </a:lnT>
                    <a:lnB>
                      <a:noFill/>
                    </a:lnB>
                  </a:tcPr>
                </a:tc>
                <a:tc>
                  <a:txBody>
                    <a:bodyPr/>
                    <a:lstStyle/>
                    <a:p>
                      <a:pPr algn="l" fontAlgn="b"/>
                      <a:endParaRPr lang="es-ES" sz="1100" b="0" i="0" u="none" strike="noStrike">
                        <a:latin typeface="Arial"/>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1" i="0" u="none" strike="noStrike">
                          <a:solidFill>
                            <a:srgbClr val="000000"/>
                          </a:solidFill>
                          <a:latin typeface="Calibri"/>
                        </a:rPr>
                        <a:t>63.636,37</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s-ES" sz="1100" b="0" i="0" u="none" strike="noStrike">
                        <a:latin typeface="Arial"/>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1" i="0" u="none" strike="noStrike" dirty="0">
                          <a:latin typeface="Arial"/>
                        </a:rPr>
                        <a:t>79.820,29</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5489">
                <a:tc>
                  <a:txBody>
                    <a:bodyPr/>
                    <a:lstStyle/>
                    <a:p>
                      <a:pPr algn="l" fontAlgn="b"/>
                      <a:r>
                        <a:rPr lang="es-ES" sz="1100" b="1" i="0" u="none" strike="noStrike" dirty="0" err="1">
                          <a:solidFill>
                            <a:srgbClr val="000000"/>
                          </a:solidFill>
                          <a:latin typeface="Calibri"/>
                        </a:rPr>
                        <a:t>Imuesto</a:t>
                      </a:r>
                      <a:endParaRPr lang="es-ES" sz="1100" b="1" i="0" u="none" strike="noStrike" dirty="0">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ES" sz="1100" b="0" i="0" u="none" strike="noStrike">
                        <a:latin typeface="Arial"/>
                      </a:endParaRPr>
                    </a:p>
                  </a:txBody>
                  <a:tcPr marL="0" marR="0" marT="0" marB="0" anchor="b">
                    <a:lnL>
                      <a:noFill/>
                    </a:lnL>
                    <a:lnR>
                      <a:noFill/>
                    </a:lnR>
                    <a:lnT>
                      <a:noFill/>
                    </a:lnT>
                    <a:lnB>
                      <a:noFill/>
                    </a:lnB>
                  </a:tcPr>
                </a:tc>
                <a:tc>
                  <a:txBody>
                    <a:bodyPr/>
                    <a:lstStyle/>
                    <a:p>
                      <a:pPr algn="l" fontAlgn="b"/>
                      <a:endParaRPr lang="es-ES" sz="1100" b="0" i="0" u="none" strike="noStrike">
                        <a:latin typeface="Arial"/>
                      </a:endParaRP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ES" sz="1100" b="0" i="0" u="none" strike="noStrike">
                        <a:latin typeface="Arial"/>
                      </a:endParaRPr>
                    </a:p>
                  </a:txBody>
                  <a:tcPr marL="0" marR="0" marT="0" marB="0" anchor="b">
                    <a:lnL>
                      <a:noFill/>
                    </a:lnL>
                    <a:lnR>
                      <a:noFill/>
                    </a:lnR>
                    <a:lnT>
                      <a:noFill/>
                    </a:lnT>
                    <a:lnB>
                      <a:noFill/>
                    </a:lnB>
                  </a:tcPr>
                </a:tc>
                <a:tc>
                  <a:txBody>
                    <a:bodyPr/>
                    <a:lstStyle/>
                    <a:p>
                      <a:pPr algn="l" fontAlgn="b"/>
                      <a:endParaRPr lang="es-ES" sz="1100" b="0" i="0" u="none" strike="noStrike" dirty="0">
                        <a:latin typeface="Arial"/>
                      </a:endParaRP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7519">
                <a:tc>
                  <a:txBody>
                    <a:bodyPr/>
                    <a:lstStyle/>
                    <a:p>
                      <a:pPr algn="l" fontAlgn="b"/>
                      <a:r>
                        <a:rPr lang="es-ES" sz="1100" b="0" i="0" u="none" strike="noStrike">
                          <a:latin typeface="Arial"/>
                        </a:rPr>
                        <a:t>Fijo</a:t>
                      </a:r>
                    </a:p>
                  </a:txBody>
                  <a:tcPr marL="0" marR="0" marT="0" marB="0" anchor="b">
                    <a:lnL>
                      <a:noFill/>
                    </a:lnL>
                    <a:lnR>
                      <a:noFill/>
                    </a:lnR>
                    <a:lnT>
                      <a:noFill/>
                    </a:lnT>
                    <a:lnB>
                      <a:noFill/>
                    </a:lnB>
                  </a:tcPr>
                </a:tc>
                <a:tc>
                  <a:txBody>
                    <a:bodyPr/>
                    <a:lstStyle/>
                    <a:p>
                      <a:pPr algn="l" fontAlgn="b"/>
                      <a:endParaRPr lang="es-ES" sz="1100" b="0" i="0" u="none" strike="noStrike">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8.333,33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ES" sz="1100" b="0" i="0" u="none" strike="noStrike">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dirty="0">
                          <a:latin typeface="Arial"/>
                        </a:rPr>
                        <a:t>10.416,67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1939">
                <a:tc>
                  <a:txBody>
                    <a:bodyPr/>
                    <a:lstStyle/>
                    <a:p>
                      <a:pPr algn="l" fontAlgn="b"/>
                      <a:r>
                        <a:rPr lang="es-ES" sz="1100" b="0" i="0" u="none" strike="noStrike">
                          <a:latin typeface="Arial"/>
                        </a:rPr>
                        <a:t>Variable</a:t>
                      </a:r>
                    </a:p>
                  </a:txBody>
                  <a:tcPr marL="0" marR="0" marT="0" marB="0" anchor="b">
                    <a:lnL>
                      <a:noFill/>
                    </a:lnL>
                    <a:lnR>
                      <a:noFill/>
                    </a:lnR>
                    <a:lnT>
                      <a:noFill/>
                    </a:lnT>
                    <a:lnB>
                      <a:noFill/>
                    </a:lnB>
                  </a:tcPr>
                </a:tc>
                <a:tc>
                  <a:txBody>
                    <a:bodyPr/>
                    <a:lstStyle/>
                    <a:p>
                      <a:pPr algn="r" fontAlgn="b"/>
                      <a:r>
                        <a:rPr lang="es-ES" sz="1100" b="0" i="0" u="none" strike="noStrike">
                          <a:latin typeface="Arial"/>
                        </a:rPr>
                        <a:t>27%</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2.781,82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s-ES" sz="1100" b="0" i="0" u="none" strike="noStrike">
                          <a:latin typeface="Arial"/>
                        </a:rPr>
                        <a:t>27%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dirty="0">
                          <a:latin typeface="Arial"/>
                        </a:rPr>
                        <a:t>3.551,48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r>
              <a:tr h="149037">
                <a:tc>
                  <a:txBody>
                    <a:bodyPr/>
                    <a:lstStyle/>
                    <a:p>
                      <a:pPr algn="l" fontAlgn="b"/>
                      <a:r>
                        <a:rPr lang="es-ES" sz="1100" b="1" i="0" u="none" strike="noStrike">
                          <a:solidFill>
                            <a:srgbClr val="000000"/>
                          </a:solidFill>
                          <a:latin typeface="Calibri"/>
                        </a:rPr>
                        <a:t>Impuesto Acumulado</a:t>
                      </a:r>
                    </a:p>
                  </a:txBody>
                  <a:tcPr marL="0" marR="0" marT="0" marB="0" anchor="b">
                    <a:lnL>
                      <a:noFill/>
                    </a:lnL>
                    <a:lnR>
                      <a:noFill/>
                    </a:lnR>
                    <a:lnT>
                      <a:noFill/>
                    </a:lnT>
                    <a:lnB>
                      <a:noFill/>
                    </a:lnB>
                  </a:tcPr>
                </a:tc>
                <a:tc>
                  <a:txBody>
                    <a:bodyPr/>
                    <a:lstStyle/>
                    <a:p>
                      <a:pPr algn="l" fontAlgn="b"/>
                      <a:endParaRPr lang="es-ES" sz="1100" b="1" i="0" u="none" strike="noStrike">
                        <a:solidFill>
                          <a:srgbClr val="000000"/>
                        </a:solidFill>
                        <a:latin typeface="Calibri"/>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1" i="0" u="none" strike="noStrike">
                          <a:solidFill>
                            <a:srgbClr val="000000"/>
                          </a:solidFill>
                          <a:latin typeface="Calibri"/>
                        </a:rPr>
                        <a:t>11.115,15</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s-ES" sz="1100" b="0" i="0" u="none" strike="noStrike">
                        <a:latin typeface="Arial"/>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1" i="0" u="none" strike="noStrike" dirty="0">
                          <a:latin typeface="Arial"/>
                        </a:rPr>
                        <a:t>13.968,15</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1939">
                <a:tc>
                  <a:txBody>
                    <a:bodyPr/>
                    <a:lstStyle/>
                    <a:p>
                      <a:pPr algn="l" fontAlgn="b"/>
                      <a:r>
                        <a:rPr lang="es-ES" sz="1100" b="0" i="0" u="none" strike="noStrike">
                          <a:latin typeface="Arial"/>
                        </a:rPr>
                        <a:t>Retenciones Anteriores</a:t>
                      </a:r>
                    </a:p>
                  </a:txBody>
                  <a:tcPr marL="0" marR="0" marT="0" marB="0" anchor="b">
                    <a:lnL>
                      <a:noFill/>
                    </a:lnL>
                    <a:lnR>
                      <a:noFill/>
                    </a:lnR>
                    <a:lnT>
                      <a:noFill/>
                    </a:lnT>
                    <a:lnB>
                      <a:noFill/>
                    </a:lnB>
                  </a:tcPr>
                </a:tc>
                <a:tc>
                  <a:txBody>
                    <a:bodyPr/>
                    <a:lstStyle/>
                    <a:p>
                      <a:pPr algn="l" fontAlgn="b"/>
                      <a:endParaRPr lang="es-ES" sz="1100" b="0" i="0" u="none" strike="noStrike">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a:latin typeface="Arial"/>
                        </a:rPr>
                        <a:t>9.020,50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s-ES" sz="1100" b="0" i="0" u="none" strike="noStrike">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0" i="0" u="none" strike="noStrike" dirty="0">
                          <a:latin typeface="Arial"/>
                        </a:rPr>
                        <a:t>-11.115,15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1939">
                <a:tc>
                  <a:txBody>
                    <a:bodyPr/>
                    <a:lstStyle/>
                    <a:p>
                      <a:pPr algn="l" fontAlgn="b"/>
                      <a:r>
                        <a:rPr lang="es-ES" sz="1100" b="1" i="0" u="none" strike="noStrike">
                          <a:solidFill>
                            <a:srgbClr val="FF0000"/>
                          </a:solidFill>
                          <a:latin typeface="Arial"/>
                        </a:rPr>
                        <a:t>Retención del mes</a:t>
                      </a:r>
                    </a:p>
                  </a:txBody>
                  <a:tcPr marL="0" marR="0" marT="0" marB="0" anchor="b">
                    <a:lnL>
                      <a:noFill/>
                    </a:lnL>
                    <a:lnR>
                      <a:noFill/>
                    </a:lnR>
                    <a:lnT>
                      <a:noFill/>
                    </a:lnT>
                    <a:lnB>
                      <a:noFill/>
                    </a:lnB>
                  </a:tcPr>
                </a:tc>
                <a:tc>
                  <a:txBody>
                    <a:bodyPr/>
                    <a:lstStyle/>
                    <a:p>
                      <a:pPr algn="l" fontAlgn="b"/>
                      <a:endParaRPr lang="es-ES" sz="1100" b="1" i="0" u="none" strike="noStrike">
                        <a:solidFill>
                          <a:srgbClr val="FF0000"/>
                        </a:solidFill>
                        <a:latin typeface="Arial"/>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1" i="0" u="none" strike="noStrike">
                          <a:solidFill>
                            <a:srgbClr val="FF0000"/>
                          </a:solidFill>
                          <a:latin typeface="Arial"/>
                        </a:rPr>
                        <a:t>2.094,65</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s-ES" sz="1100" b="1" i="0" u="none" strike="noStrike">
                        <a:solidFill>
                          <a:srgbClr val="FF0000"/>
                        </a:solidFill>
                        <a:latin typeface="Arial"/>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s-ES" sz="1100" b="1" i="0" u="none" strike="noStrike" dirty="0">
                          <a:solidFill>
                            <a:srgbClr val="FF0000"/>
                          </a:solidFill>
                          <a:latin typeface="Arial"/>
                        </a:rPr>
                        <a:t>2.853,00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4 Llamada de flecha a la derecha"/>
          <p:cNvSpPr/>
          <p:nvPr/>
        </p:nvSpPr>
        <p:spPr>
          <a:xfrm>
            <a:off x="500034" y="500042"/>
            <a:ext cx="1571636" cy="5072098"/>
          </a:xfrm>
          <a:prstGeom prst="right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5 Rectángulo"/>
          <p:cNvSpPr/>
          <p:nvPr/>
        </p:nvSpPr>
        <p:spPr>
          <a:xfrm rot="16200000">
            <a:off x="-879406" y="2593862"/>
            <a:ext cx="3825086" cy="923330"/>
          </a:xfrm>
          <a:prstGeom prst="rect">
            <a:avLst/>
          </a:prstGeom>
          <a:noFill/>
        </p:spPr>
        <p:txBody>
          <a:bodyPr wrap="none" lIns="91440" tIns="45720" rIns="91440" bIns="45720">
            <a:spAutoFit/>
          </a:bodyPr>
          <a:lstStyle/>
          <a:p>
            <a:pPr algn="ctr"/>
            <a:r>
              <a:rPr lang="es-ES" sz="5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Resolución</a:t>
            </a:r>
            <a:endParaRPr lang="es-ES" sz="5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642910" y="928670"/>
            <a:ext cx="8229600" cy="1143000"/>
          </a:xfrm>
        </p:spPr>
        <p:txBody>
          <a:bodyPr>
            <a:normAutofit fontScale="90000"/>
          </a:bodyPr>
          <a:lstStyle/>
          <a:p>
            <a:pPr algn="ctr"/>
            <a:r>
              <a:rPr lang="es-ES" dirty="0" smtClean="0"/>
              <a:t>Informes de la Dirección General de Sueldos de la Contaduría General de la Provincia</a:t>
            </a:r>
            <a:endParaRPr lang="es-ES" dirty="0"/>
          </a:p>
        </p:txBody>
      </p:sp>
      <p:pic>
        <p:nvPicPr>
          <p:cNvPr id="47107" name="Picture 3" descr="M:\ADEL\Capacitación Ciclo de Gestión y Responsabilidad Sueldos\2017\images.jpg"/>
          <p:cNvPicPr>
            <a:picLocks noChangeAspect="1" noChangeArrowheads="1"/>
          </p:cNvPicPr>
          <p:nvPr/>
        </p:nvPicPr>
        <p:blipFill>
          <a:blip r:embed="rId2"/>
          <a:srcRect/>
          <a:stretch>
            <a:fillRect/>
          </a:stretch>
        </p:blipFill>
        <p:spPr bwMode="auto">
          <a:xfrm>
            <a:off x="2523666" y="2409824"/>
            <a:ext cx="4262912" cy="3865522"/>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714348" y="857232"/>
            <a:ext cx="7429552" cy="1214446"/>
          </a:xfrm>
        </p:spPr>
        <p:txBody>
          <a:bodyPr>
            <a:normAutofit fontScale="25000" lnSpcReduction="20000"/>
          </a:bodyPr>
          <a:lstStyle/>
          <a:p>
            <a:endParaRPr lang="es-ES" sz="2500" dirty="0" smtClean="0">
              <a:latin typeface="Arial" pitchFamily="34" charset="0"/>
              <a:cs typeface="Arial" pitchFamily="34" charset="0"/>
            </a:endParaRPr>
          </a:p>
          <a:p>
            <a:pPr algn="just">
              <a:buNone/>
            </a:pPr>
            <a:r>
              <a:rPr lang="es-AR" sz="6400" b="1" dirty="0" smtClean="0">
                <a:latin typeface="Arial" pitchFamily="34" charset="0"/>
                <a:cs typeface="Arial" pitchFamily="34" charset="0"/>
              </a:rPr>
              <a:t>Incrementos salariales sectoriales conforme las siguientes Normas Legales</a:t>
            </a:r>
            <a:r>
              <a:rPr lang="es-AR" sz="8000" b="1" dirty="0" smtClean="0">
                <a:latin typeface="Arial" pitchFamily="34" charset="0"/>
                <a:cs typeface="Arial" pitchFamily="34" charset="0"/>
              </a:rPr>
              <a:t>:</a:t>
            </a:r>
            <a:endParaRPr lang="es-ES" sz="8000" dirty="0" smtClean="0">
              <a:latin typeface="Arial" pitchFamily="34" charset="0"/>
              <a:cs typeface="Arial" pitchFamily="34" charset="0"/>
            </a:endParaRPr>
          </a:p>
          <a:p>
            <a:pPr lvl="0">
              <a:buNone/>
            </a:pPr>
            <a:endParaRPr lang="es-AR" sz="4500" dirty="0" smtClean="0">
              <a:latin typeface="Arial" pitchFamily="34" charset="0"/>
              <a:cs typeface="Arial" pitchFamily="34" charset="0"/>
            </a:endParaRPr>
          </a:p>
          <a:p>
            <a:pPr lvl="1" algn="just">
              <a:buFont typeface="Arial" pitchFamily="34" charset="0"/>
              <a:buChar char="•"/>
            </a:pPr>
            <a:endParaRPr lang="es-ES" sz="1400" dirty="0" smtClean="0">
              <a:latin typeface="Arial" pitchFamily="34" charset="0"/>
              <a:cs typeface="Arial" pitchFamily="34" charset="0"/>
            </a:endParaRPr>
          </a:p>
          <a:p>
            <a:pPr lvl="1" algn="just">
              <a:buNone/>
            </a:pPr>
            <a:r>
              <a:rPr lang="es-ES" sz="1100" dirty="0" smtClean="0">
                <a:latin typeface="Arial" pitchFamily="34" charset="0"/>
                <a:cs typeface="Arial" pitchFamily="34" charset="0"/>
              </a:rPr>
              <a:t>	</a:t>
            </a:r>
          </a:p>
          <a:p>
            <a:pPr algn="just"/>
            <a:endParaRPr lang="es-ES" sz="1400" dirty="0" smtClean="0">
              <a:latin typeface="Arial" pitchFamily="34" charset="0"/>
              <a:cs typeface="Arial" pitchFamily="34" charset="0"/>
            </a:endParaRPr>
          </a:p>
          <a:p>
            <a:pPr algn="just"/>
            <a:endParaRPr lang="es-ES" sz="1400" dirty="0" smtClean="0">
              <a:latin typeface="Arial" pitchFamily="34" charset="0"/>
              <a:cs typeface="Arial" pitchFamily="34" charset="0"/>
            </a:endParaRPr>
          </a:p>
          <a:p>
            <a:pPr algn="just"/>
            <a:endParaRPr lang="es-ES" sz="1400" dirty="0" smtClean="0">
              <a:latin typeface="Arial" pitchFamily="34" charset="0"/>
              <a:cs typeface="Arial" pitchFamily="34" charset="0"/>
            </a:endParaRPr>
          </a:p>
          <a:p>
            <a:pPr algn="just"/>
            <a:endParaRPr lang="es-ES" sz="1400" dirty="0" smtClean="0">
              <a:latin typeface="Arial" pitchFamily="34" charset="0"/>
              <a:cs typeface="Arial" pitchFamily="34" charset="0"/>
            </a:endParaRPr>
          </a:p>
          <a:p>
            <a:pPr algn="just"/>
            <a:endParaRPr lang="es-ES" sz="1400" dirty="0">
              <a:latin typeface="Arial" pitchFamily="34" charset="0"/>
              <a:cs typeface="Arial" pitchFamily="34" charset="0"/>
            </a:endParaRPr>
          </a:p>
        </p:txBody>
      </p:sp>
      <p:sp>
        <p:nvSpPr>
          <p:cNvPr id="2" name="1 Título"/>
          <p:cNvSpPr>
            <a:spLocks noGrp="1"/>
          </p:cNvSpPr>
          <p:nvPr>
            <p:ph type="title"/>
          </p:nvPr>
        </p:nvSpPr>
        <p:spPr>
          <a:xfrm>
            <a:off x="457200" y="274638"/>
            <a:ext cx="7467600" cy="725470"/>
          </a:xfrm>
        </p:spPr>
        <p:txBody>
          <a:bodyPr>
            <a:noAutofit/>
          </a:bodyPr>
          <a:lstStyle/>
          <a:p>
            <a:pPr algn="ctr"/>
            <a:r>
              <a:rPr lang="es-ES" sz="2000" b="1" u="sng" dirty="0" smtClean="0">
                <a:latin typeface="Verdana" pitchFamily="34" charset="0"/>
                <a:ea typeface="Verdana" pitchFamily="34" charset="0"/>
                <a:cs typeface="Verdana" pitchFamily="34" charset="0"/>
              </a:rPr>
              <a:t>Actualizaciones a partir del 1º de </a:t>
            </a:r>
            <a:r>
              <a:rPr lang="es-ES" sz="2000" u="sng" dirty="0" smtClean="0">
                <a:latin typeface="Verdana" pitchFamily="34" charset="0"/>
                <a:ea typeface="Verdana" pitchFamily="34" charset="0"/>
                <a:cs typeface="Verdana" pitchFamily="34" charset="0"/>
              </a:rPr>
              <a:t>Abril</a:t>
            </a:r>
            <a:r>
              <a:rPr lang="es-ES" sz="2000" b="1" u="sng" dirty="0" smtClean="0">
                <a:latin typeface="Verdana" pitchFamily="34" charset="0"/>
                <a:ea typeface="Verdana" pitchFamily="34" charset="0"/>
                <a:cs typeface="Verdana" pitchFamily="34" charset="0"/>
              </a:rPr>
              <a:t> de 2017</a:t>
            </a:r>
            <a:endParaRPr lang="es-ES" sz="2000" u="sng" dirty="0"/>
          </a:p>
        </p:txBody>
      </p:sp>
      <p:graphicFrame>
        <p:nvGraphicFramePr>
          <p:cNvPr id="5" name="4 Diagrama"/>
          <p:cNvGraphicFramePr/>
          <p:nvPr/>
        </p:nvGraphicFramePr>
        <p:xfrm>
          <a:off x="928662" y="1428736"/>
          <a:ext cx="8001056" cy="47149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51322340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571472" y="500042"/>
            <a:ext cx="7829576" cy="2928958"/>
          </a:xfrm>
        </p:spPr>
        <p:txBody>
          <a:bodyPr>
            <a:normAutofit fontScale="85000" lnSpcReduction="10000"/>
          </a:bodyPr>
          <a:lstStyle/>
          <a:p>
            <a:pPr>
              <a:buNone/>
            </a:pPr>
            <a:endParaRPr lang="es-ES" sz="2700" dirty="0" smtClean="0">
              <a:latin typeface="Arial" pitchFamily="34" charset="0"/>
              <a:cs typeface="Arial" pitchFamily="34" charset="0"/>
            </a:endParaRPr>
          </a:p>
          <a:p>
            <a:pPr algn="just"/>
            <a:r>
              <a:rPr lang="es-ES" sz="2700" dirty="0" smtClean="0">
                <a:latin typeface="Arial" pitchFamily="34" charset="0"/>
                <a:cs typeface="Arial" pitchFamily="34" charset="0"/>
              </a:rPr>
              <a:t>Informes de Intervención</a:t>
            </a:r>
          </a:p>
          <a:p>
            <a:pPr algn="just">
              <a:buNone/>
            </a:pPr>
            <a:r>
              <a:rPr lang="es-ES" sz="2700" dirty="0" smtClean="0">
                <a:latin typeface="Arial" pitchFamily="34" charset="0"/>
                <a:cs typeface="Arial" pitchFamily="34" charset="0"/>
              </a:rPr>
              <a:t>	</a:t>
            </a:r>
            <a:r>
              <a:rPr lang="es-ES" sz="2000" dirty="0" smtClean="0">
                <a:latin typeface="Arial" pitchFamily="34" charset="0"/>
                <a:cs typeface="Arial" pitchFamily="34" charset="0"/>
              </a:rPr>
              <a:t>Están destinados a las distintas actuaciones que recibe la Dirección:</a:t>
            </a:r>
          </a:p>
          <a:p>
            <a:pPr algn="just">
              <a:buFont typeface="Wingdings" pitchFamily="2" charset="2"/>
              <a:buChar char="ü"/>
            </a:pPr>
            <a:r>
              <a:rPr lang="es-ES" sz="2000" dirty="0" smtClean="0">
                <a:latin typeface="Arial" pitchFamily="34" charset="0"/>
                <a:cs typeface="Arial" pitchFamily="34" charset="0"/>
              </a:rPr>
              <a:t>Indemnización Artículo 45º EPCAPP.</a:t>
            </a:r>
          </a:p>
          <a:p>
            <a:pPr algn="just">
              <a:buFont typeface="Wingdings" pitchFamily="2" charset="2"/>
              <a:buChar char="ü"/>
            </a:pPr>
            <a:r>
              <a:rPr lang="es-ES" sz="2000" dirty="0" smtClean="0">
                <a:latin typeface="Arial" pitchFamily="34" charset="0"/>
                <a:cs typeface="Arial" pitchFamily="34" charset="0"/>
              </a:rPr>
              <a:t>Licencias Extraordinarias Jefatura Policía. </a:t>
            </a:r>
          </a:p>
          <a:p>
            <a:pPr algn="just">
              <a:buFont typeface="Wingdings" pitchFamily="2" charset="2"/>
              <a:buChar char="ü"/>
            </a:pPr>
            <a:r>
              <a:rPr lang="es-ES" sz="2000" dirty="0" smtClean="0">
                <a:latin typeface="Arial" pitchFamily="34" charset="0"/>
                <a:cs typeface="Arial" pitchFamily="34" charset="0"/>
              </a:rPr>
              <a:t>Anticipos de Haberes Devengados y no Liquidados.</a:t>
            </a:r>
          </a:p>
          <a:p>
            <a:pPr algn="just">
              <a:buFont typeface="Wingdings" pitchFamily="2" charset="2"/>
              <a:buChar char="ü"/>
            </a:pPr>
            <a:r>
              <a:rPr lang="es-ES" sz="2000" dirty="0">
                <a:latin typeface="Arial" pitchFamily="34" charset="0"/>
                <a:cs typeface="Arial" pitchFamily="34" charset="0"/>
              </a:rPr>
              <a:t>A</a:t>
            </a:r>
            <a:r>
              <a:rPr lang="es-ES" sz="2000" dirty="0" smtClean="0">
                <a:latin typeface="Arial" pitchFamily="34" charset="0"/>
                <a:cs typeface="Arial" pitchFamily="34" charset="0"/>
              </a:rPr>
              <a:t>ctuación que supere $ 60.000,00 de acuerdo a la Disposición Nº 068/12 de la Contaduría General.</a:t>
            </a:r>
          </a:p>
          <a:p>
            <a:pPr algn="just">
              <a:buNone/>
            </a:pPr>
            <a:r>
              <a:rPr lang="es-ES" sz="2000" b="1" dirty="0" smtClean="0">
                <a:latin typeface="Arial" pitchFamily="34" charset="0"/>
                <a:cs typeface="Arial" pitchFamily="34" charset="0"/>
              </a:rPr>
              <a:t>Durante el año 2016:</a:t>
            </a:r>
          </a:p>
          <a:p>
            <a:pPr algn="just">
              <a:buNone/>
            </a:pPr>
            <a:endParaRPr lang="es-ES" sz="900" dirty="0" smtClean="0">
              <a:latin typeface="Arial" pitchFamily="34" charset="0"/>
              <a:cs typeface="Arial" pitchFamily="34" charset="0"/>
            </a:endParaRPr>
          </a:p>
          <a:p>
            <a:pPr algn="just">
              <a:buNone/>
            </a:pPr>
            <a:endParaRPr lang="es-ES" sz="2700" dirty="0">
              <a:latin typeface="Arial" pitchFamily="34" charset="0"/>
              <a:cs typeface="Arial" pitchFamily="34" charset="0"/>
            </a:endParaRPr>
          </a:p>
          <a:p>
            <a:pPr algn="just">
              <a:buNone/>
            </a:pPr>
            <a:endParaRPr lang="es-ES" sz="2700" dirty="0">
              <a:latin typeface="Arial" pitchFamily="34" charset="0"/>
              <a:cs typeface="Arial" pitchFamily="34" charset="0"/>
            </a:endParaRPr>
          </a:p>
        </p:txBody>
      </p:sp>
      <p:sp>
        <p:nvSpPr>
          <p:cNvPr id="2" name="1 Título"/>
          <p:cNvSpPr>
            <a:spLocks noGrp="1"/>
          </p:cNvSpPr>
          <p:nvPr>
            <p:ph type="title"/>
          </p:nvPr>
        </p:nvSpPr>
        <p:spPr>
          <a:xfrm>
            <a:off x="457200" y="274638"/>
            <a:ext cx="7467600" cy="725470"/>
          </a:xfrm>
        </p:spPr>
        <p:txBody>
          <a:bodyPr>
            <a:normAutofit/>
          </a:bodyPr>
          <a:lstStyle/>
          <a:p>
            <a:pPr algn="ctr"/>
            <a:r>
              <a:rPr lang="es-ES" sz="2800" b="1" dirty="0" smtClean="0">
                <a:latin typeface="Verdana" pitchFamily="34" charset="0"/>
                <a:ea typeface="Verdana" pitchFamily="34" charset="0"/>
                <a:cs typeface="Verdana" pitchFamily="34" charset="0"/>
              </a:rPr>
              <a:t>¿Que tipo de informes hacemos?</a:t>
            </a:r>
            <a:endParaRPr lang="es-ES" sz="2800" dirty="0"/>
          </a:p>
        </p:txBody>
      </p:sp>
      <p:pic>
        <p:nvPicPr>
          <p:cNvPr id="18433" name="Picture 1"/>
          <p:cNvPicPr>
            <a:picLocks noChangeAspect="1" noChangeArrowheads="1"/>
          </p:cNvPicPr>
          <p:nvPr/>
        </p:nvPicPr>
        <p:blipFill>
          <a:blip r:embed="rId2"/>
          <a:srcRect/>
          <a:stretch>
            <a:fillRect/>
          </a:stretch>
        </p:blipFill>
        <p:spPr bwMode="auto">
          <a:xfrm>
            <a:off x="2928926" y="3071810"/>
            <a:ext cx="5648900" cy="3244301"/>
          </a:xfrm>
          <a:prstGeom prst="rect">
            <a:avLst/>
          </a:prstGeom>
          <a:noFill/>
          <a:ln w="9525">
            <a:noFill/>
            <a:miter lim="800000"/>
            <a:headEnd/>
            <a:tailEnd/>
          </a:ln>
          <a:effectLst/>
        </p:spPr>
      </p:pic>
    </p:spTree>
    <p:extLst>
      <p:ext uri="{BB962C8B-B14F-4D97-AF65-F5344CB8AC3E}">
        <p14:creationId xmlns:p14="http://schemas.microsoft.com/office/powerpoint/2010/main" xmlns="" val="251322340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28596" y="928670"/>
            <a:ext cx="7072362" cy="5715040"/>
          </a:xfrm>
        </p:spPr>
        <p:txBody>
          <a:bodyPr>
            <a:normAutofit fontScale="77500" lnSpcReduction="20000"/>
          </a:bodyPr>
          <a:lstStyle/>
          <a:p>
            <a:pPr algn="just">
              <a:buNone/>
            </a:pPr>
            <a:endParaRPr lang="es-ES" sz="2700" dirty="0" smtClean="0">
              <a:latin typeface="Arial" pitchFamily="34" charset="0"/>
              <a:cs typeface="Arial" pitchFamily="34" charset="0"/>
            </a:endParaRPr>
          </a:p>
          <a:p>
            <a:pPr algn="just"/>
            <a:r>
              <a:rPr lang="es-ES" sz="2700" dirty="0" smtClean="0">
                <a:latin typeface="Arial" pitchFamily="34" charset="0"/>
                <a:cs typeface="Arial" pitchFamily="34" charset="0"/>
              </a:rPr>
              <a:t>Informes Control de Haberes</a:t>
            </a:r>
          </a:p>
          <a:p>
            <a:pPr lvl="1" algn="just">
              <a:buFont typeface="Wingdings" pitchFamily="2" charset="2"/>
              <a:buChar char="ü"/>
            </a:pPr>
            <a:r>
              <a:rPr lang="es-ES" sz="2000" dirty="0" smtClean="0">
                <a:latin typeface="Arial" pitchFamily="34" charset="0"/>
                <a:cs typeface="Arial" pitchFamily="34" charset="0"/>
              </a:rPr>
              <a:t>Están destinados a los Servicios Administrativos Financieros de la Administración Central. </a:t>
            </a:r>
          </a:p>
          <a:p>
            <a:pPr lvl="1" algn="just">
              <a:buFont typeface="Wingdings" pitchFamily="2" charset="2"/>
              <a:buChar char="ü"/>
            </a:pPr>
            <a:r>
              <a:rPr lang="es-ES" sz="2000" dirty="0" smtClean="0">
                <a:latin typeface="Arial" pitchFamily="34" charset="0"/>
                <a:cs typeface="Arial" pitchFamily="34" charset="0"/>
              </a:rPr>
              <a:t>Dirigidos al Director Provincial de Administración.</a:t>
            </a:r>
          </a:p>
          <a:p>
            <a:pPr lvl="1" algn="just">
              <a:buFont typeface="Wingdings" pitchFamily="2" charset="2"/>
              <a:buChar char="ü"/>
            </a:pPr>
            <a:r>
              <a:rPr lang="es-ES" sz="2000" dirty="0" smtClean="0">
                <a:latin typeface="Arial" pitchFamily="34" charset="0"/>
                <a:cs typeface="Arial" pitchFamily="34" charset="0"/>
              </a:rPr>
              <a:t>Los mismos cuentan con observaciones específicas de liquidación y observaciones generales, referidas a un proceso de liquidación o varios (Complementarias o hallazgos de liquidaciones anteriores). </a:t>
            </a:r>
          </a:p>
          <a:p>
            <a:pPr lvl="1" algn="just">
              <a:buFont typeface="Wingdings" pitchFamily="2" charset="2"/>
              <a:buChar char="ü"/>
            </a:pPr>
            <a:r>
              <a:rPr lang="es-ES" sz="2000" dirty="0" smtClean="0">
                <a:latin typeface="Arial" pitchFamily="34" charset="0"/>
                <a:cs typeface="Arial" pitchFamily="34" charset="0"/>
              </a:rPr>
              <a:t>Este informe es el resultado de una selección de legajos (</a:t>
            </a:r>
            <a:r>
              <a:rPr lang="es-ES" sz="2000" b="1" dirty="0" smtClean="0">
                <a:latin typeface="Arial" pitchFamily="34" charset="0"/>
                <a:cs typeface="Arial" pitchFamily="34" charset="0"/>
              </a:rPr>
              <a:t>muestra),</a:t>
            </a:r>
            <a:r>
              <a:rPr lang="es-ES" sz="2000" dirty="0" smtClean="0">
                <a:latin typeface="Arial" pitchFamily="34" charset="0"/>
                <a:cs typeface="Arial" pitchFamily="34" charset="0"/>
              </a:rPr>
              <a:t> por lo que de cualquier observación, el Servicio Administrativo debe analizar los legajos que pudiesen presentar situación similar.</a:t>
            </a:r>
          </a:p>
          <a:p>
            <a:pPr lvl="1" algn="just">
              <a:buFont typeface="Wingdings" pitchFamily="2" charset="2"/>
              <a:buChar char="ü"/>
            </a:pPr>
            <a:r>
              <a:rPr lang="es-ES" sz="2000" dirty="0" smtClean="0">
                <a:latin typeface="Arial" pitchFamily="34" charset="0"/>
                <a:cs typeface="Arial" pitchFamily="34" charset="0"/>
              </a:rPr>
              <a:t>La frecuencia del informe puede ser mensual o bimestral, dependerá de las tareas que tenga que realizar la Dirección General de Sueldos. </a:t>
            </a:r>
          </a:p>
          <a:p>
            <a:pPr lvl="1" algn="just">
              <a:buNone/>
            </a:pPr>
            <a:r>
              <a:rPr lang="es-ES" sz="2000" dirty="0" smtClean="0">
                <a:latin typeface="Arial" pitchFamily="34" charset="0"/>
                <a:cs typeface="Arial" pitchFamily="34" charset="0"/>
              </a:rPr>
              <a:t> </a:t>
            </a:r>
            <a:endParaRPr lang="es-ES" sz="2700" dirty="0">
              <a:latin typeface="Arial" pitchFamily="34" charset="0"/>
              <a:cs typeface="Arial" pitchFamily="34" charset="0"/>
            </a:endParaRPr>
          </a:p>
          <a:p>
            <a:pPr algn="just"/>
            <a:r>
              <a:rPr lang="es-ES" sz="2700" dirty="0" smtClean="0">
                <a:latin typeface="Arial" pitchFamily="34" charset="0"/>
                <a:cs typeface="Arial" pitchFamily="34" charset="0"/>
              </a:rPr>
              <a:t> </a:t>
            </a:r>
            <a:r>
              <a:rPr lang="es-ES" dirty="0" smtClean="0">
                <a:latin typeface="Arial" pitchFamily="34" charset="0"/>
                <a:cs typeface="Arial" pitchFamily="34" charset="0"/>
              </a:rPr>
              <a:t>Informe Mensual de Auditoría de Sueldos</a:t>
            </a:r>
          </a:p>
          <a:p>
            <a:pPr marL="274320" lvl="1" algn="just">
              <a:spcBef>
                <a:spcPts val="600"/>
              </a:spcBef>
              <a:buSzPct val="70000"/>
              <a:buNone/>
            </a:pPr>
            <a:r>
              <a:rPr lang="es-ES" sz="2000" dirty="0" smtClean="0">
                <a:latin typeface="Arial" pitchFamily="34" charset="0"/>
                <a:cs typeface="Arial" pitchFamily="34" charset="0"/>
              </a:rPr>
              <a:t>    Es un informe mensual dirigido a la Oficina Provincial de Recursos Humanos en su carácter de administrador del sistema </a:t>
            </a:r>
            <a:r>
              <a:rPr lang="es-ES" sz="2000" dirty="0" err="1" smtClean="0">
                <a:latin typeface="Arial" pitchFamily="34" charset="0"/>
                <a:cs typeface="Arial" pitchFamily="34" charset="0"/>
              </a:rPr>
              <a:t>RH.Pro.Neu</a:t>
            </a:r>
            <a:r>
              <a:rPr lang="es-ES" sz="2000" dirty="0" smtClean="0">
                <a:latin typeface="Arial" pitchFamily="34" charset="0"/>
                <a:cs typeface="Arial" pitchFamily="34" charset="0"/>
              </a:rPr>
              <a:t>. El mismo cuenta con observaciones especificas y generales, referidas a un proceso de liquidación o varios tanto de Administración Central como de Organismos Descentralizados. Además se le adjunta los informes de Control de Haberes que fueran realizados durante el mes a los diferentes SAF.</a:t>
            </a:r>
          </a:p>
          <a:p>
            <a:pPr algn="just">
              <a:buNone/>
            </a:pPr>
            <a:endParaRPr lang="es-ES" sz="2700" dirty="0">
              <a:latin typeface="Arial" pitchFamily="34" charset="0"/>
              <a:cs typeface="Arial" pitchFamily="34" charset="0"/>
            </a:endParaRPr>
          </a:p>
          <a:p>
            <a:pPr algn="just"/>
            <a:endParaRPr lang="es-ES" sz="3200" dirty="0">
              <a:latin typeface="Arial" pitchFamily="34" charset="0"/>
              <a:cs typeface="Arial" pitchFamily="34" charset="0"/>
            </a:endParaRPr>
          </a:p>
        </p:txBody>
      </p:sp>
      <p:sp>
        <p:nvSpPr>
          <p:cNvPr id="2" name="1 Título"/>
          <p:cNvSpPr>
            <a:spLocks noGrp="1"/>
          </p:cNvSpPr>
          <p:nvPr>
            <p:ph type="title"/>
          </p:nvPr>
        </p:nvSpPr>
        <p:spPr>
          <a:xfrm>
            <a:off x="457200" y="274638"/>
            <a:ext cx="7467600" cy="725470"/>
          </a:xfrm>
        </p:spPr>
        <p:txBody>
          <a:bodyPr>
            <a:normAutofit/>
          </a:bodyPr>
          <a:lstStyle/>
          <a:p>
            <a:pPr algn="ctr"/>
            <a:r>
              <a:rPr lang="es-ES" sz="2800" b="1" dirty="0" smtClean="0">
                <a:latin typeface="Verdana" pitchFamily="34" charset="0"/>
                <a:ea typeface="Verdana" pitchFamily="34" charset="0"/>
                <a:cs typeface="Verdana" pitchFamily="34" charset="0"/>
              </a:rPr>
              <a:t>¿Que tipo de informes hacemos?</a:t>
            </a:r>
            <a:endParaRPr lang="es-ES" sz="2800" dirty="0"/>
          </a:p>
        </p:txBody>
      </p:sp>
      <p:sp>
        <p:nvSpPr>
          <p:cNvPr id="4" name="3 Llamada de flecha a la izquierda"/>
          <p:cNvSpPr/>
          <p:nvPr/>
        </p:nvSpPr>
        <p:spPr>
          <a:xfrm>
            <a:off x="7429520" y="1500174"/>
            <a:ext cx="1428760" cy="2714644"/>
          </a:xfrm>
          <a:prstGeom prst="left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 name="4 Llamada de flecha a la izquierda"/>
          <p:cNvSpPr/>
          <p:nvPr/>
        </p:nvSpPr>
        <p:spPr>
          <a:xfrm>
            <a:off x="7500958" y="4429132"/>
            <a:ext cx="1357322" cy="1581160"/>
          </a:xfrm>
          <a:prstGeom prst="left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5 CuadroTexto"/>
          <p:cNvSpPr txBox="1"/>
          <p:nvPr/>
        </p:nvSpPr>
        <p:spPr>
          <a:xfrm>
            <a:off x="7929586" y="1928802"/>
            <a:ext cx="1000132" cy="2339102"/>
          </a:xfrm>
          <a:prstGeom prst="rect">
            <a:avLst/>
          </a:prstGeom>
          <a:noFill/>
        </p:spPr>
        <p:txBody>
          <a:bodyPr wrap="square" rtlCol="0">
            <a:spAutoFit/>
          </a:bodyPr>
          <a:lstStyle/>
          <a:p>
            <a:pPr algn="ctr"/>
            <a:r>
              <a:rPr lang="es-ES" b="1" dirty="0" smtClean="0">
                <a:solidFill>
                  <a:schemeClr val="bg1"/>
                </a:solidFill>
              </a:rPr>
              <a:t>2016</a:t>
            </a:r>
          </a:p>
          <a:p>
            <a:pPr algn="ctr"/>
            <a:endParaRPr lang="es-ES" b="1" dirty="0" smtClean="0">
              <a:solidFill>
                <a:schemeClr val="bg1"/>
              </a:solidFill>
            </a:endParaRPr>
          </a:p>
          <a:p>
            <a:pPr algn="ctr"/>
            <a:r>
              <a:rPr lang="es-ES" sz="2800" b="1" dirty="0" smtClean="0">
                <a:solidFill>
                  <a:schemeClr val="bg1"/>
                </a:solidFill>
              </a:rPr>
              <a:t>37</a:t>
            </a:r>
          </a:p>
          <a:p>
            <a:pPr algn="ctr"/>
            <a:endParaRPr lang="es-ES" b="1" dirty="0" smtClean="0">
              <a:solidFill>
                <a:schemeClr val="bg1"/>
              </a:solidFill>
            </a:endParaRPr>
          </a:p>
          <a:p>
            <a:pPr algn="ctr"/>
            <a:r>
              <a:rPr lang="es-ES" b="1" dirty="0" smtClean="0">
                <a:solidFill>
                  <a:schemeClr val="bg1"/>
                </a:solidFill>
              </a:rPr>
              <a:t>2017</a:t>
            </a:r>
          </a:p>
          <a:p>
            <a:pPr algn="ctr"/>
            <a:endParaRPr lang="es-ES" b="1" dirty="0" smtClean="0">
              <a:solidFill>
                <a:schemeClr val="bg1"/>
              </a:solidFill>
            </a:endParaRPr>
          </a:p>
          <a:p>
            <a:pPr algn="ctr"/>
            <a:r>
              <a:rPr lang="es-ES" sz="2800" b="1" dirty="0" smtClean="0">
                <a:solidFill>
                  <a:schemeClr val="bg1"/>
                </a:solidFill>
              </a:rPr>
              <a:t>10</a:t>
            </a:r>
            <a:endParaRPr lang="es-ES" sz="2800" b="1" dirty="0">
              <a:solidFill>
                <a:schemeClr val="bg1"/>
              </a:solidFill>
            </a:endParaRPr>
          </a:p>
        </p:txBody>
      </p:sp>
      <p:sp>
        <p:nvSpPr>
          <p:cNvPr id="7" name="6 CuadroTexto"/>
          <p:cNvSpPr txBox="1"/>
          <p:nvPr/>
        </p:nvSpPr>
        <p:spPr>
          <a:xfrm>
            <a:off x="7929586" y="4500570"/>
            <a:ext cx="1000132" cy="1508105"/>
          </a:xfrm>
          <a:prstGeom prst="rect">
            <a:avLst/>
          </a:prstGeom>
          <a:noFill/>
        </p:spPr>
        <p:txBody>
          <a:bodyPr wrap="square" rtlCol="0">
            <a:spAutoFit/>
          </a:bodyPr>
          <a:lstStyle/>
          <a:p>
            <a:pPr algn="ctr"/>
            <a:r>
              <a:rPr lang="es-ES" b="1" dirty="0" smtClean="0">
                <a:solidFill>
                  <a:schemeClr val="bg1"/>
                </a:solidFill>
              </a:rPr>
              <a:t>2016</a:t>
            </a:r>
          </a:p>
          <a:p>
            <a:pPr algn="ctr"/>
            <a:r>
              <a:rPr lang="es-ES" sz="2800" b="1" dirty="0" smtClean="0">
                <a:solidFill>
                  <a:schemeClr val="bg1"/>
                </a:solidFill>
              </a:rPr>
              <a:t>11</a:t>
            </a:r>
            <a:endParaRPr lang="es-ES" b="1" dirty="0" smtClean="0">
              <a:solidFill>
                <a:schemeClr val="bg1"/>
              </a:solidFill>
            </a:endParaRPr>
          </a:p>
          <a:p>
            <a:pPr algn="ctr"/>
            <a:r>
              <a:rPr lang="es-ES" b="1" dirty="0" smtClean="0">
                <a:solidFill>
                  <a:schemeClr val="bg1"/>
                </a:solidFill>
              </a:rPr>
              <a:t>2017</a:t>
            </a:r>
          </a:p>
          <a:p>
            <a:pPr algn="ctr"/>
            <a:r>
              <a:rPr lang="es-ES" sz="2800" b="1" dirty="0" smtClean="0">
                <a:solidFill>
                  <a:schemeClr val="bg1"/>
                </a:solidFill>
              </a:rPr>
              <a:t>6</a:t>
            </a:r>
            <a:endParaRPr lang="es-ES" sz="2800" b="1" dirty="0">
              <a:solidFill>
                <a:schemeClr val="bg1"/>
              </a:solidFill>
            </a:endParaRPr>
          </a:p>
        </p:txBody>
      </p:sp>
    </p:spTree>
    <p:extLst>
      <p:ext uri="{BB962C8B-B14F-4D97-AF65-F5344CB8AC3E}">
        <p14:creationId xmlns:p14="http://schemas.microsoft.com/office/powerpoint/2010/main" xmlns="" val="251322340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357158" y="857232"/>
            <a:ext cx="8229600" cy="1000132"/>
          </a:xfrm>
        </p:spPr>
        <p:txBody>
          <a:bodyPr>
            <a:normAutofit fontScale="77500" lnSpcReduction="20000"/>
          </a:bodyPr>
          <a:lstStyle/>
          <a:p>
            <a:pPr algn="just">
              <a:buNone/>
            </a:pPr>
            <a:endParaRPr lang="es-ES" sz="900" dirty="0" smtClean="0">
              <a:latin typeface="Arial" pitchFamily="34" charset="0"/>
              <a:cs typeface="Arial" pitchFamily="34" charset="0"/>
            </a:endParaRPr>
          </a:p>
          <a:p>
            <a:pPr algn="just"/>
            <a:r>
              <a:rPr lang="es-ES" dirty="0" smtClean="0">
                <a:latin typeface="Arial" pitchFamily="34" charset="0"/>
                <a:cs typeface="Arial" pitchFamily="34" charset="0"/>
              </a:rPr>
              <a:t>Informe de Rendición de Haberes</a:t>
            </a:r>
          </a:p>
          <a:p>
            <a:pPr marL="274320" lvl="1" algn="just">
              <a:spcBef>
                <a:spcPts val="600"/>
              </a:spcBef>
              <a:buSzPct val="70000"/>
              <a:buNone/>
            </a:pPr>
            <a:r>
              <a:rPr lang="es-ES" sz="2000" dirty="0" smtClean="0">
                <a:latin typeface="Arial" pitchFamily="34" charset="0"/>
                <a:cs typeface="Arial" pitchFamily="34" charset="0"/>
              </a:rPr>
              <a:t>    Es un informe referido a la rendición de haberes (control financiero) para los organismos centralizados. (Disposición C.G Nº146/2016)</a:t>
            </a:r>
          </a:p>
          <a:p>
            <a:endParaRPr lang="es-ES" dirty="0"/>
          </a:p>
        </p:txBody>
      </p:sp>
      <p:sp>
        <p:nvSpPr>
          <p:cNvPr id="3" name="2 Título"/>
          <p:cNvSpPr>
            <a:spLocks noGrp="1"/>
          </p:cNvSpPr>
          <p:nvPr>
            <p:ph type="title"/>
          </p:nvPr>
        </p:nvSpPr>
        <p:spPr>
          <a:xfrm>
            <a:off x="500034" y="142852"/>
            <a:ext cx="8229600" cy="1143000"/>
          </a:xfrm>
        </p:spPr>
        <p:txBody>
          <a:bodyPr>
            <a:normAutofit/>
          </a:bodyPr>
          <a:lstStyle/>
          <a:p>
            <a:r>
              <a:rPr lang="es-ES" sz="3200" dirty="0" smtClean="0">
                <a:latin typeface="Verdana" pitchFamily="34" charset="0"/>
                <a:ea typeface="Verdana" pitchFamily="34" charset="0"/>
                <a:cs typeface="Verdana" pitchFamily="34" charset="0"/>
              </a:rPr>
              <a:t>¿Que tipo de informes hacemos?</a:t>
            </a:r>
            <a:endParaRPr lang="es-ES" sz="3200" dirty="0"/>
          </a:p>
        </p:txBody>
      </p:sp>
      <p:pic>
        <p:nvPicPr>
          <p:cNvPr id="16385" name="Picture 1"/>
          <p:cNvPicPr>
            <a:picLocks noChangeAspect="1" noChangeArrowheads="1"/>
          </p:cNvPicPr>
          <p:nvPr/>
        </p:nvPicPr>
        <p:blipFill>
          <a:blip r:embed="rId2"/>
          <a:srcRect/>
          <a:stretch>
            <a:fillRect/>
          </a:stretch>
        </p:blipFill>
        <p:spPr bwMode="auto">
          <a:xfrm>
            <a:off x="1928794" y="1928802"/>
            <a:ext cx="6237035" cy="435771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313944" y="1141112"/>
            <a:ext cx="8686800" cy="4724400"/>
          </a:xfrm>
          <a:prstGeom prst="rect">
            <a:avLst/>
          </a:prstGeom>
          <a:noFill/>
          <a:ln w="9525">
            <a:noFill/>
            <a:miter lim="800000"/>
            <a:headEnd/>
            <a:tailEnd/>
          </a:ln>
        </p:spPr>
        <p:txBody>
          <a:bodyPr anchor="ctr"/>
          <a:lstStyle/>
          <a:p>
            <a:pPr>
              <a:defRPr/>
            </a:pPr>
            <a:endParaRPr lang="es-AR" kern="0" dirty="0">
              <a:solidFill>
                <a:schemeClr val="tx2"/>
              </a:solidFill>
              <a:latin typeface="+mj-lt"/>
              <a:ea typeface="+mj-ea"/>
              <a:cs typeface="+mj-cs"/>
            </a:endParaRPr>
          </a:p>
        </p:txBody>
      </p:sp>
      <p:sp>
        <p:nvSpPr>
          <p:cNvPr id="6" name="Rectangle 2"/>
          <p:cNvSpPr txBox="1">
            <a:spLocks noChangeArrowheads="1"/>
          </p:cNvSpPr>
          <p:nvPr/>
        </p:nvSpPr>
        <p:spPr bwMode="auto">
          <a:xfrm>
            <a:off x="179512" y="1532384"/>
            <a:ext cx="8686800" cy="1752600"/>
          </a:xfrm>
          <a:prstGeom prst="rect">
            <a:avLst/>
          </a:prstGeom>
          <a:noFill/>
          <a:ln w="9525">
            <a:noFill/>
            <a:miter lim="800000"/>
            <a:headEnd/>
            <a:tailEnd/>
          </a:ln>
        </p:spPr>
        <p:txBody>
          <a:bodyPr anchor="ctr"/>
          <a:lstStyle/>
          <a:p>
            <a:pPr marL="342900" lvl="2" indent="-342900" algn="just">
              <a:lnSpc>
                <a:spcPct val="150000"/>
              </a:lnSpc>
              <a:defRPr/>
            </a:pPr>
            <a:r>
              <a:rPr lang="es-ES" i="1" kern="0" dirty="0" smtClean="0">
                <a:solidFill>
                  <a:schemeClr val="tx2"/>
                </a:solidFill>
              </a:rPr>
              <a:t>	</a:t>
            </a:r>
            <a:r>
              <a:rPr lang="es-ES" sz="2000" b="1" kern="0" dirty="0" smtClean="0">
                <a:effectLst>
                  <a:outerShdw blurRad="38100" dist="38100" dir="2700000" algn="tl">
                    <a:srgbClr val="000000">
                      <a:alpha val="43137"/>
                    </a:srgbClr>
                  </a:outerShdw>
                </a:effectLst>
              </a:rPr>
              <a:t>Suscribirse a las “Novedades” de la nuestra web a los efectos de mantenerse actualizados en materia contable-administrativa, así como material de diferentes cursos y capacitaciones.</a:t>
            </a:r>
          </a:p>
          <a:p>
            <a:pPr marL="342900" lvl="2" indent="-342900">
              <a:defRPr/>
            </a:pPr>
            <a:endParaRPr lang="es-ES" i="1" kern="0" dirty="0" smtClean="0">
              <a:solidFill>
                <a:schemeClr val="tx2"/>
              </a:solidFill>
            </a:endParaRPr>
          </a:p>
          <a:p>
            <a:pPr marL="342900" lvl="2" indent="-342900">
              <a:defRPr/>
            </a:pPr>
            <a:endParaRPr lang="es-ES" i="1" kern="0" dirty="0" smtClean="0">
              <a:solidFill>
                <a:schemeClr val="tx2"/>
              </a:solidFill>
            </a:endParaRPr>
          </a:p>
          <a:p>
            <a:pPr marL="342900" lvl="2" indent="-342900">
              <a:defRPr/>
            </a:pPr>
            <a:endParaRPr lang="es-ES" i="1" kern="0" dirty="0" smtClean="0">
              <a:solidFill>
                <a:schemeClr val="tx2"/>
              </a:solidFill>
            </a:endParaRPr>
          </a:p>
          <a:p>
            <a:pPr marL="342900" lvl="2" indent="-342900">
              <a:defRPr/>
            </a:pPr>
            <a:endParaRPr lang="es-ES" i="1" kern="0" dirty="0" smtClean="0">
              <a:solidFill>
                <a:schemeClr val="tx2"/>
              </a:solidFill>
            </a:endParaRPr>
          </a:p>
        </p:txBody>
      </p:sp>
      <p:pic>
        <p:nvPicPr>
          <p:cNvPr id="7" name="Picture 2"/>
          <p:cNvPicPr>
            <a:picLocks noChangeAspect="1" noChangeArrowheads="1"/>
          </p:cNvPicPr>
          <p:nvPr/>
        </p:nvPicPr>
        <p:blipFill>
          <a:blip r:embed="rId2" cstate="print"/>
          <a:srcRect/>
          <a:stretch>
            <a:fillRect/>
          </a:stretch>
        </p:blipFill>
        <p:spPr bwMode="auto">
          <a:xfrm>
            <a:off x="2035696" y="2682777"/>
            <a:ext cx="5905023" cy="3338511"/>
          </a:xfrm>
          <a:prstGeom prst="rect">
            <a:avLst/>
          </a:prstGeom>
          <a:noFill/>
          <a:ln w="9525">
            <a:noFill/>
            <a:miter lim="800000"/>
            <a:headEnd/>
            <a:tailEnd/>
          </a:ln>
          <a:effectLst/>
        </p:spPr>
      </p:pic>
      <p:cxnSp>
        <p:nvCxnSpPr>
          <p:cNvPr id="8" name="7 Conector recto de flecha"/>
          <p:cNvCxnSpPr>
            <a:stCxn id="9" idx="2"/>
            <a:endCxn id="10" idx="0"/>
          </p:cNvCxnSpPr>
          <p:nvPr/>
        </p:nvCxnSpPr>
        <p:spPr>
          <a:xfrm>
            <a:off x="1907704" y="3206879"/>
            <a:ext cx="828092" cy="1756697"/>
          </a:xfrm>
          <a:prstGeom prst="straightConnector1">
            <a:avLst/>
          </a:prstGeom>
          <a:ln w="28575" cmpd="sng">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9" name="8 CuadroTexto"/>
          <p:cNvSpPr txBox="1"/>
          <p:nvPr/>
        </p:nvSpPr>
        <p:spPr>
          <a:xfrm>
            <a:off x="-15748" y="2852936"/>
            <a:ext cx="3846904" cy="353943"/>
          </a:xfrm>
          <a:prstGeom prst="rect">
            <a:avLst/>
          </a:prstGeom>
          <a:noFill/>
          <a:ln w="38100">
            <a:solidFill>
              <a:schemeClr val="accent2"/>
            </a:solidFill>
          </a:ln>
        </p:spPr>
        <p:txBody>
          <a:bodyPr wrap="square" rtlCol="0">
            <a:spAutoFit/>
          </a:bodyPr>
          <a:lstStyle/>
          <a:p>
            <a:r>
              <a:rPr lang="es-ES" sz="1700" b="1" dirty="0" smtClean="0"/>
              <a:t>www.contadurianeuquen.gob.ar</a:t>
            </a:r>
            <a:endParaRPr lang="es-ES" sz="1700" b="1" dirty="0"/>
          </a:p>
        </p:txBody>
      </p:sp>
      <p:sp>
        <p:nvSpPr>
          <p:cNvPr id="10" name="9 Rectángulo"/>
          <p:cNvSpPr/>
          <p:nvPr/>
        </p:nvSpPr>
        <p:spPr>
          <a:xfrm>
            <a:off x="1907704" y="4963576"/>
            <a:ext cx="1656184" cy="1008112"/>
          </a:xfrm>
          <a:prstGeom prst="rect">
            <a:avLst/>
          </a:pr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 name="1 Título"/>
          <p:cNvSpPr>
            <a:spLocks noGrp="1"/>
          </p:cNvSpPr>
          <p:nvPr>
            <p:ph type="title"/>
          </p:nvPr>
        </p:nvSpPr>
        <p:spPr>
          <a:xfrm>
            <a:off x="521296" y="125760"/>
            <a:ext cx="8003232" cy="566936"/>
          </a:xfrm>
        </p:spPr>
        <p:txBody>
          <a:bodyPr>
            <a:normAutofit fontScale="90000"/>
          </a:bodyPr>
          <a:lstStyle/>
          <a:p>
            <a:pPr algn="ctr"/>
            <a:r>
              <a:rPr lang="es-ES" b="1" dirty="0" smtClean="0">
                <a:latin typeface="Verdana" pitchFamily="34" charset="0"/>
                <a:ea typeface="Verdana" pitchFamily="34" charset="0"/>
                <a:cs typeface="Verdana" pitchFamily="34" charset="0"/>
              </a:rPr>
              <a:t>RECOMENDACIÓN FINAL</a:t>
            </a:r>
            <a:endParaRPr lang="es-ES" b="1" dirty="0">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xmlns="" val="108180938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r>
              <a:rPr lang="es-ES" dirty="0">
                <a:solidFill>
                  <a:schemeClr val="tx2"/>
                </a:solidFill>
              </a:rPr>
              <a:t>Teléfonos: 0299-4495387</a:t>
            </a:r>
          </a:p>
          <a:p>
            <a:pPr lvl="5">
              <a:buNone/>
            </a:pPr>
            <a:r>
              <a:rPr lang="es-ES" sz="2400" dirty="0" smtClean="0"/>
              <a:t>         </a:t>
            </a:r>
            <a:r>
              <a:rPr lang="es-ES" sz="2700" dirty="0" smtClean="0"/>
              <a:t>0299-4495389</a:t>
            </a:r>
          </a:p>
          <a:p>
            <a:pPr lvl="5">
              <a:buNone/>
            </a:pPr>
            <a:endParaRPr lang="es-ES" sz="2400" dirty="0" smtClean="0"/>
          </a:p>
          <a:p>
            <a:pPr lvl="5">
              <a:buFont typeface="Courier New" pitchFamily="49" charset="0"/>
              <a:buChar char="o"/>
            </a:pPr>
            <a:r>
              <a:rPr lang="es-ES" sz="2400" dirty="0" smtClean="0"/>
              <a:t> email:</a:t>
            </a:r>
          </a:p>
          <a:p>
            <a:pPr lvl="8">
              <a:buFont typeface="Courier New" pitchFamily="49" charset="0"/>
              <a:buChar char="o"/>
            </a:pPr>
            <a:r>
              <a:rPr lang="es-ES" sz="2200" dirty="0" smtClean="0">
                <a:hlinkClick r:id="rId2"/>
              </a:rPr>
              <a:t>mre@haciendanqn.gob.ar</a:t>
            </a:r>
            <a:endParaRPr lang="es-ES" sz="2200" dirty="0" smtClean="0"/>
          </a:p>
          <a:p>
            <a:pPr lvl="8">
              <a:buFont typeface="Courier New" pitchFamily="49" charset="0"/>
              <a:buChar char="o"/>
            </a:pPr>
            <a:r>
              <a:rPr lang="es-ES" sz="2200" dirty="0" smtClean="0">
                <a:hlinkClick r:id="rId3"/>
              </a:rPr>
              <a:t>ayauhar@haciendanqn.gob.ar</a:t>
            </a:r>
            <a:endParaRPr lang="es-ES" sz="2200" dirty="0" smtClean="0"/>
          </a:p>
          <a:p>
            <a:pPr lvl="8">
              <a:buFont typeface="Courier New" pitchFamily="49" charset="0"/>
              <a:buChar char="o"/>
            </a:pPr>
            <a:r>
              <a:rPr lang="es-ES" sz="2200" dirty="0" smtClean="0">
                <a:hlinkClick r:id="rId4"/>
              </a:rPr>
              <a:t>nsanchez@haciendanqn.gob.ar</a:t>
            </a:r>
            <a:endParaRPr lang="es-ES" sz="2200" dirty="0" smtClean="0"/>
          </a:p>
          <a:p>
            <a:pPr lvl="8">
              <a:buFont typeface="Courier New" pitchFamily="49" charset="0"/>
              <a:buChar char="o"/>
            </a:pPr>
            <a:r>
              <a:rPr lang="es-ES" sz="2200" dirty="0" smtClean="0">
                <a:hlinkClick r:id="rId5"/>
              </a:rPr>
              <a:t>mfelice@haciendanqn.gob.ar</a:t>
            </a:r>
            <a:endParaRPr lang="es-ES" sz="2200" dirty="0" smtClean="0"/>
          </a:p>
          <a:p>
            <a:pPr lvl="8">
              <a:buFont typeface="Courier New" pitchFamily="49" charset="0"/>
              <a:buChar char="o"/>
            </a:pPr>
            <a:r>
              <a:rPr lang="es-ES" sz="2200" dirty="0" smtClean="0">
                <a:hlinkClick r:id="rId6"/>
              </a:rPr>
              <a:t>vmaya@haciendanqn.gob.ar</a:t>
            </a:r>
            <a:endParaRPr lang="es-ES" sz="2200" dirty="0" smtClean="0"/>
          </a:p>
          <a:p>
            <a:pPr lvl="8">
              <a:buFont typeface="Courier New" pitchFamily="49" charset="0"/>
              <a:buChar char="o"/>
            </a:pPr>
            <a:r>
              <a:rPr lang="es-ES" sz="2200" dirty="0" smtClean="0">
                <a:hlinkClick r:id="rId7"/>
              </a:rPr>
              <a:t>jdiaz@haciendanqn.gob.ar</a:t>
            </a:r>
            <a:endParaRPr lang="es-ES" sz="2200" dirty="0" smtClean="0"/>
          </a:p>
          <a:p>
            <a:pPr lvl="8">
              <a:buFont typeface="Courier New" pitchFamily="49" charset="0"/>
              <a:buChar char="o"/>
            </a:pPr>
            <a:endParaRPr lang="es-ES" sz="2200" dirty="0" smtClean="0"/>
          </a:p>
          <a:p>
            <a:pPr lvl="5">
              <a:buNone/>
            </a:pPr>
            <a:endParaRPr lang="es-ES" sz="2400" dirty="0" smtClean="0"/>
          </a:p>
          <a:p>
            <a:pPr lvl="5">
              <a:buNone/>
            </a:pPr>
            <a:endParaRPr lang="es-ES" sz="2400" dirty="0" smtClean="0"/>
          </a:p>
          <a:p>
            <a:pPr lvl="5">
              <a:buNone/>
            </a:pPr>
            <a:endParaRPr lang="es-ES" sz="2400" dirty="0" smtClean="0"/>
          </a:p>
        </p:txBody>
      </p:sp>
      <p:sp>
        <p:nvSpPr>
          <p:cNvPr id="2" name="1 Título"/>
          <p:cNvSpPr>
            <a:spLocks noGrp="1"/>
          </p:cNvSpPr>
          <p:nvPr>
            <p:ph type="title"/>
          </p:nvPr>
        </p:nvSpPr>
        <p:spPr/>
        <p:txBody>
          <a:bodyPr/>
          <a:lstStyle/>
          <a:p>
            <a:pPr algn="ctr"/>
            <a:r>
              <a:rPr lang="es-ES" b="1" dirty="0" smtClean="0">
                <a:latin typeface="Verdana" pitchFamily="34" charset="0"/>
                <a:ea typeface="Verdana" pitchFamily="34" charset="0"/>
                <a:cs typeface="Verdana" pitchFamily="34" charset="0"/>
              </a:rPr>
              <a:t>Contactos</a:t>
            </a:r>
            <a:endParaRPr lang="es-ES" dirty="0"/>
          </a:p>
        </p:txBody>
      </p:sp>
    </p:spTree>
    <p:extLst>
      <p:ext uri="{BB962C8B-B14F-4D97-AF65-F5344CB8AC3E}">
        <p14:creationId xmlns:p14="http://schemas.microsoft.com/office/powerpoint/2010/main" xmlns="" val="27839432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714348" y="857232"/>
            <a:ext cx="7429552" cy="1214446"/>
          </a:xfrm>
        </p:spPr>
        <p:txBody>
          <a:bodyPr>
            <a:normAutofit fontScale="25000" lnSpcReduction="20000"/>
          </a:bodyPr>
          <a:lstStyle/>
          <a:p>
            <a:endParaRPr lang="es-ES" sz="2500" dirty="0" smtClean="0">
              <a:latin typeface="Arial" pitchFamily="34" charset="0"/>
              <a:cs typeface="Arial" pitchFamily="34" charset="0"/>
            </a:endParaRPr>
          </a:p>
          <a:p>
            <a:pPr algn="just">
              <a:buNone/>
            </a:pPr>
            <a:r>
              <a:rPr lang="es-AR" sz="8000" b="1" dirty="0" smtClean="0">
                <a:latin typeface="Arial" pitchFamily="34" charset="0"/>
                <a:cs typeface="Arial" pitchFamily="34" charset="0"/>
              </a:rPr>
              <a:t>Incrementos salariales sectoriales conforme las siguientes Normas Legales:</a:t>
            </a:r>
            <a:endParaRPr lang="es-ES" sz="8000" dirty="0" smtClean="0">
              <a:latin typeface="Arial" pitchFamily="34" charset="0"/>
              <a:cs typeface="Arial" pitchFamily="34" charset="0"/>
            </a:endParaRPr>
          </a:p>
          <a:p>
            <a:pPr lvl="0">
              <a:buNone/>
            </a:pPr>
            <a:endParaRPr lang="es-AR" sz="4500" dirty="0" smtClean="0">
              <a:latin typeface="Arial" pitchFamily="34" charset="0"/>
              <a:cs typeface="Arial" pitchFamily="34" charset="0"/>
            </a:endParaRPr>
          </a:p>
          <a:p>
            <a:pPr lvl="1" algn="just">
              <a:buFont typeface="Arial" pitchFamily="34" charset="0"/>
              <a:buChar char="•"/>
            </a:pPr>
            <a:endParaRPr lang="es-ES" sz="1400" dirty="0" smtClean="0">
              <a:latin typeface="Arial" pitchFamily="34" charset="0"/>
              <a:cs typeface="Arial" pitchFamily="34" charset="0"/>
            </a:endParaRPr>
          </a:p>
          <a:p>
            <a:pPr lvl="1" algn="just">
              <a:buNone/>
            </a:pPr>
            <a:r>
              <a:rPr lang="es-ES" sz="1100" dirty="0" smtClean="0">
                <a:latin typeface="Arial" pitchFamily="34" charset="0"/>
                <a:cs typeface="Arial" pitchFamily="34" charset="0"/>
              </a:rPr>
              <a:t>	</a:t>
            </a:r>
          </a:p>
          <a:p>
            <a:pPr algn="just"/>
            <a:endParaRPr lang="es-ES" sz="1400" dirty="0" smtClean="0">
              <a:latin typeface="Arial" pitchFamily="34" charset="0"/>
              <a:cs typeface="Arial" pitchFamily="34" charset="0"/>
            </a:endParaRPr>
          </a:p>
          <a:p>
            <a:pPr algn="just"/>
            <a:endParaRPr lang="es-ES" sz="1400" dirty="0" smtClean="0">
              <a:latin typeface="Arial" pitchFamily="34" charset="0"/>
              <a:cs typeface="Arial" pitchFamily="34" charset="0"/>
            </a:endParaRPr>
          </a:p>
          <a:p>
            <a:pPr algn="just"/>
            <a:endParaRPr lang="es-ES" sz="1400" dirty="0" smtClean="0">
              <a:latin typeface="Arial" pitchFamily="34" charset="0"/>
              <a:cs typeface="Arial" pitchFamily="34" charset="0"/>
            </a:endParaRPr>
          </a:p>
          <a:p>
            <a:pPr algn="just"/>
            <a:endParaRPr lang="es-ES" sz="1400" dirty="0" smtClean="0">
              <a:latin typeface="Arial" pitchFamily="34" charset="0"/>
              <a:cs typeface="Arial" pitchFamily="34" charset="0"/>
            </a:endParaRPr>
          </a:p>
          <a:p>
            <a:pPr algn="just"/>
            <a:endParaRPr lang="es-ES" sz="1400" dirty="0">
              <a:latin typeface="Arial" pitchFamily="34" charset="0"/>
              <a:cs typeface="Arial" pitchFamily="34" charset="0"/>
            </a:endParaRPr>
          </a:p>
        </p:txBody>
      </p:sp>
      <p:graphicFrame>
        <p:nvGraphicFramePr>
          <p:cNvPr id="5" name="4 Diagrama"/>
          <p:cNvGraphicFramePr/>
          <p:nvPr/>
        </p:nvGraphicFramePr>
        <p:xfrm>
          <a:off x="500034" y="1571612"/>
          <a:ext cx="8072494" cy="44291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1 Título"/>
          <p:cNvSpPr txBox="1">
            <a:spLocks/>
          </p:cNvSpPr>
          <p:nvPr/>
        </p:nvSpPr>
        <p:spPr>
          <a:xfrm>
            <a:off x="609600" y="427038"/>
            <a:ext cx="7467600" cy="725470"/>
          </a:xfrm>
          <a:prstGeom prst="rect">
            <a:avLst/>
          </a:prstGeom>
        </p:spPr>
        <p:txBody>
          <a:bodyPr vert="horz" rtlCol="0" anchor="ctr">
            <a:noAutofit/>
            <a:scene3d>
              <a:camera prst="orthographicFront"/>
              <a:lightRig rig="soft" dir="t"/>
            </a:scene3d>
            <a:sp3d prstMaterial="softEdge">
              <a:bevelT w="25400" h="25400"/>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sz="2000" b="1" i="0" u="sng" strike="noStrike" kern="1200" cap="none" spc="0" normalizeH="0" baseline="0" noProof="0" smtClean="0">
                <a:ln>
                  <a:noFill/>
                </a:ln>
                <a:solidFill>
                  <a:schemeClr val="tx2"/>
                </a:solidFill>
                <a:effectLst>
                  <a:outerShdw blurRad="31750" dist="25400" dir="5400000" algn="tl" rotWithShape="0">
                    <a:srgbClr val="000000">
                      <a:alpha val="25000"/>
                    </a:srgbClr>
                  </a:outerShdw>
                </a:effectLst>
                <a:uLnTx/>
                <a:uFillTx/>
                <a:latin typeface="Verdana" pitchFamily="34" charset="0"/>
                <a:ea typeface="Verdana" pitchFamily="34" charset="0"/>
                <a:cs typeface="Verdana" pitchFamily="34" charset="0"/>
              </a:rPr>
              <a:t>Actualizaciones a partir del 1º de Abril de 2017</a:t>
            </a:r>
            <a:endParaRPr kumimoji="0" lang="es-ES" sz="2000" b="1" i="0" u="sng"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extLst>
      <p:ext uri="{BB962C8B-B14F-4D97-AF65-F5344CB8AC3E}">
        <p14:creationId xmlns:p14="http://schemas.microsoft.com/office/powerpoint/2010/main" xmlns="" val="25132234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2"/>
          <a:srcRect/>
          <a:stretch>
            <a:fillRect/>
          </a:stretch>
        </p:blipFill>
        <p:spPr bwMode="auto">
          <a:xfrm>
            <a:off x="1857356" y="357166"/>
            <a:ext cx="5985133" cy="5929354"/>
          </a:xfrm>
          <a:prstGeom prst="rect">
            <a:avLst/>
          </a:prstGeom>
          <a:noFill/>
          <a:ln w="9525">
            <a:noFill/>
            <a:miter lim="800000"/>
            <a:headEnd/>
            <a:tailEnd/>
          </a:ln>
          <a:effectLst/>
        </p:spPr>
      </p:pic>
      <p:sp>
        <p:nvSpPr>
          <p:cNvPr id="3" name="2 Título"/>
          <p:cNvSpPr>
            <a:spLocks noGrp="1"/>
          </p:cNvSpPr>
          <p:nvPr>
            <p:ph type="title"/>
          </p:nvPr>
        </p:nvSpPr>
        <p:spPr>
          <a:xfrm>
            <a:off x="214282" y="285728"/>
            <a:ext cx="8229600" cy="1143000"/>
          </a:xfrm>
        </p:spPr>
        <p:txBody>
          <a:bodyPr>
            <a:normAutofit/>
          </a:bodyPr>
          <a:lstStyle/>
          <a:p>
            <a:r>
              <a:rPr lang="es-ES" sz="2100" u="sng" dirty="0" smtClean="0"/>
              <a:t>Dto. Nº 574/17 – Modificado por:</a:t>
            </a:r>
            <a:endParaRPr lang="es-ES" sz="2100" u="sng"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nvPr>
        </p:nvGraphicFramePr>
        <p:xfrm>
          <a:off x="457200" y="1481138"/>
          <a:ext cx="8229600" cy="1854200"/>
        </p:xfrm>
        <a:graphic>
          <a:graphicData uri="http://schemas.openxmlformats.org/drawingml/2006/table">
            <a:tbl>
              <a:tblPr firstRow="1" bandRow="1">
                <a:tableStyleId>{5C22544A-7EE6-4342-B048-85BDC9FD1C3A}</a:tableStyleId>
              </a:tblPr>
              <a:tblGrid>
                <a:gridCol w="2057400"/>
                <a:gridCol w="2057400"/>
                <a:gridCol w="2057400"/>
                <a:gridCol w="2057400"/>
              </a:tblGrid>
              <a:tr h="370840">
                <a:tc gridSpan="2">
                  <a:txBody>
                    <a:bodyPr/>
                    <a:lstStyle/>
                    <a:p>
                      <a:pPr algn="ctr"/>
                      <a:r>
                        <a:rPr lang="es-ES" dirty="0" smtClean="0"/>
                        <a:t>ÍNDICES</a:t>
                      </a:r>
                      <a:endParaRPr lang="es-ES" dirty="0"/>
                    </a:p>
                  </a:txBody>
                  <a:tcPr/>
                </a:tc>
                <a:tc hMerge="1">
                  <a:txBody>
                    <a:bodyPr/>
                    <a:lstStyle/>
                    <a:p>
                      <a:pPr algn="ctr"/>
                      <a:endParaRPr lang="es-ES" dirty="0"/>
                    </a:p>
                  </a:txBody>
                  <a:tcPr/>
                </a:tc>
                <a:tc>
                  <a:txBody>
                    <a:bodyPr/>
                    <a:lstStyle/>
                    <a:p>
                      <a:pPr algn="ctr"/>
                      <a:r>
                        <a:rPr lang="es-ES" dirty="0" smtClean="0"/>
                        <a:t>PONDERACIÓN</a:t>
                      </a:r>
                      <a:endParaRPr lang="es-ES" dirty="0"/>
                    </a:p>
                  </a:txBody>
                  <a:tcPr/>
                </a:tc>
                <a:tc>
                  <a:txBody>
                    <a:bodyPr/>
                    <a:lstStyle/>
                    <a:p>
                      <a:pPr algn="ctr"/>
                      <a:r>
                        <a:rPr lang="es-ES" dirty="0" smtClean="0"/>
                        <a:t>PROMEDIO</a:t>
                      </a:r>
                      <a:endParaRPr lang="es-ES" dirty="0"/>
                    </a:p>
                  </a:txBody>
                  <a:tcPr/>
                </a:tc>
              </a:tr>
              <a:tr h="370840">
                <a:tc>
                  <a:txBody>
                    <a:bodyPr/>
                    <a:lstStyle/>
                    <a:p>
                      <a:r>
                        <a:rPr lang="es-ES" dirty="0" smtClean="0"/>
                        <a:t>IPC – NEUQUEN</a:t>
                      </a:r>
                      <a:endParaRPr lang="es-ES" dirty="0"/>
                    </a:p>
                  </a:txBody>
                  <a:tcPr/>
                </a:tc>
                <a:tc>
                  <a:txBody>
                    <a:bodyPr/>
                    <a:lstStyle/>
                    <a:p>
                      <a:pPr algn="ctr"/>
                      <a:r>
                        <a:rPr lang="es-ES" dirty="0" smtClean="0"/>
                        <a:t>4,72</a:t>
                      </a:r>
                      <a:endParaRPr lang="es-ES" dirty="0"/>
                    </a:p>
                  </a:txBody>
                  <a:tcPr/>
                </a:tc>
                <a:tc>
                  <a:txBody>
                    <a:bodyPr/>
                    <a:lstStyle/>
                    <a:p>
                      <a:pPr algn="ctr"/>
                      <a:r>
                        <a:rPr lang="es-ES" dirty="0" smtClean="0"/>
                        <a:t>36%</a:t>
                      </a:r>
                      <a:endParaRPr lang="es-ES" dirty="0"/>
                    </a:p>
                  </a:txBody>
                  <a:tcPr/>
                </a:tc>
                <a:tc>
                  <a:txBody>
                    <a:bodyPr/>
                    <a:lstStyle/>
                    <a:p>
                      <a:pPr algn="ctr"/>
                      <a:r>
                        <a:rPr lang="es-ES" dirty="0" smtClean="0"/>
                        <a:t>1,6992</a:t>
                      </a:r>
                      <a:endParaRPr lang="es-ES" dirty="0"/>
                    </a:p>
                  </a:txBody>
                  <a:tcPr/>
                </a:tc>
              </a:tr>
              <a:tr h="370840">
                <a:tc>
                  <a:txBody>
                    <a:bodyPr/>
                    <a:lstStyle/>
                    <a:p>
                      <a:r>
                        <a:rPr lang="es-ES" dirty="0" smtClean="0"/>
                        <a:t>INDEC</a:t>
                      </a:r>
                      <a:endParaRPr lang="es-ES" dirty="0"/>
                    </a:p>
                  </a:txBody>
                  <a:tcPr/>
                </a:tc>
                <a:tc>
                  <a:txBody>
                    <a:bodyPr/>
                    <a:lstStyle/>
                    <a:p>
                      <a:pPr algn="ctr"/>
                      <a:r>
                        <a:rPr lang="es-ES" dirty="0" smtClean="0"/>
                        <a:t>6,30</a:t>
                      </a:r>
                      <a:endParaRPr lang="es-ES" dirty="0"/>
                    </a:p>
                  </a:txBody>
                  <a:tcPr/>
                </a:tc>
                <a:tc>
                  <a:txBody>
                    <a:bodyPr/>
                    <a:lstStyle/>
                    <a:p>
                      <a:pPr algn="ctr"/>
                      <a:r>
                        <a:rPr lang="es-ES" dirty="0" smtClean="0"/>
                        <a:t>32%</a:t>
                      </a:r>
                      <a:endParaRPr lang="es-ES" dirty="0"/>
                    </a:p>
                  </a:txBody>
                  <a:tcPr/>
                </a:tc>
                <a:tc>
                  <a:txBody>
                    <a:bodyPr/>
                    <a:lstStyle/>
                    <a:p>
                      <a:pPr algn="ctr"/>
                      <a:r>
                        <a:rPr lang="es-ES" dirty="0" smtClean="0"/>
                        <a:t>2,0160</a:t>
                      </a:r>
                      <a:endParaRPr lang="es-ES" dirty="0"/>
                    </a:p>
                  </a:txBody>
                  <a:tcPr/>
                </a:tc>
              </a:tr>
              <a:tr h="370840">
                <a:tc>
                  <a:txBody>
                    <a:bodyPr/>
                    <a:lstStyle/>
                    <a:p>
                      <a:r>
                        <a:rPr lang="es-ES" dirty="0" smtClean="0"/>
                        <a:t>IPC</a:t>
                      </a:r>
                      <a:r>
                        <a:rPr lang="es-ES" baseline="0" dirty="0" smtClean="0"/>
                        <a:t> - CORDOBA</a:t>
                      </a:r>
                      <a:endParaRPr lang="es-ES" dirty="0"/>
                    </a:p>
                  </a:txBody>
                  <a:tcPr/>
                </a:tc>
                <a:tc>
                  <a:txBody>
                    <a:bodyPr/>
                    <a:lstStyle/>
                    <a:p>
                      <a:pPr algn="ctr"/>
                      <a:r>
                        <a:rPr lang="es-ES" dirty="0" smtClean="0"/>
                        <a:t>7,36</a:t>
                      </a:r>
                      <a:endParaRPr lang="es-ES" dirty="0"/>
                    </a:p>
                  </a:txBody>
                  <a:tcPr/>
                </a:tc>
                <a:tc>
                  <a:txBody>
                    <a:bodyPr/>
                    <a:lstStyle/>
                    <a:p>
                      <a:pPr algn="ctr"/>
                      <a:r>
                        <a:rPr lang="es-ES" dirty="0" smtClean="0"/>
                        <a:t>32%</a:t>
                      </a:r>
                      <a:endParaRPr lang="es-ES" dirty="0"/>
                    </a:p>
                  </a:txBody>
                  <a:tcPr/>
                </a:tc>
                <a:tc>
                  <a:txBody>
                    <a:bodyPr/>
                    <a:lstStyle/>
                    <a:p>
                      <a:pPr algn="ctr"/>
                      <a:r>
                        <a:rPr lang="es-ES" dirty="0" smtClean="0"/>
                        <a:t>2,3552</a:t>
                      </a:r>
                      <a:endParaRPr lang="es-ES" dirty="0"/>
                    </a:p>
                  </a:txBody>
                  <a:tcPr/>
                </a:tc>
              </a:tr>
              <a:tr h="370840">
                <a:tc>
                  <a:txBody>
                    <a:bodyPr/>
                    <a:lstStyle/>
                    <a:p>
                      <a:r>
                        <a:rPr lang="es-ES" b="1" dirty="0" smtClean="0"/>
                        <a:t>TOTAL</a:t>
                      </a:r>
                      <a:endParaRPr lang="es-ES" b="1" dirty="0"/>
                    </a:p>
                  </a:txBody>
                  <a:tcPr/>
                </a:tc>
                <a:tc>
                  <a:txBody>
                    <a:bodyPr/>
                    <a:lstStyle/>
                    <a:p>
                      <a:pPr algn="ctr"/>
                      <a:endParaRPr lang="es-ES" b="1" dirty="0"/>
                    </a:p>
                  </a:txBody>
                  <a:tcPr/>
                </a:tc>
                <a:tc>
                  <a:txBody>
                    <a:bodyPr/>
                    <a:lstStyle/>
                    <a:p>
                      <a:pPr algn="ctr"/>
                      <a:r>
                        <a:rPr lang="es-ES" b="1" dirty="0" smtClean="0"/>
                        <a:t>100%</a:t>
                      </a:r>
                      <a:endParaRPr lang="es-ES" b="1" dirty="0"/>
                    </a:p>
                  </a:txBody>
                  <a:tcPr/>
                </a:tc>
                <a:tc>
                  <a:txBody>
                    <a:bodyPr/>
                    <a:lstStyle/>
                    <a:p>
                      <a:pPr algn="ctr"/>
                      <a:r>
                        <a:rPr lang="es-ES" b="1" dirty="0" smtClean="0"/>
                        <a:t>6,0704</a:t>
                      </a:r>
                      <a:endParaRPr lang="es-ES" b="1" dirty="0"/>
                    </a:p>
                  </a:txBody>
                  <a:tcPr/>
                </a:tc>
              </a:tr>
            </a:tbl>
          </a:graphicData>
        </a:graphic>
      </p:graphicFrame>
      <p:sp>
        <p:nvSpPr>
          <p:cNvPr id="3" name="2 Título"/>
          <p:cNvSpPr>
            <a:spLocks noGrp="1"/>
          </p:cNvSpPr>
          <p:nvPr>
            <p:ph type="title"/>
          </p:nvPr>
        </p:nvSpPr>
        <p:spPr>
          <a:xfrm>
            <a:off x="457200" y="274638"/>
            <a:ext cx="8686800" cy="1143000"/>
          </a:xfrm>
        </p:spPr>
        <p:txBody>
          <a:bodyPr>
            <a:noAutofit/>
          </a:bodyPr>
          <a:lstStyle/>
          <a:p>
            <a:r>
              <a:rPr lang="es-ES" sz="3200" dirty="0" smtClean="0"/>
              <a:t>Decretos Nº 574/17– 619/17 – Artículo 1º </a:t>
            </a:r>
            <a:endParaRPr lang="es-ES" sz="3200" dirty="0"/>
          </a:p>
        </p:txBody>
      </p:sp>
      <p:sp>
        <p:nvSpPr>
          <p:cNvPr id="6" name="5 Sol"/>
          <p:cNvSpPr/>
          <p:nvPr/>
        </p:nvSpPr>
        <p:spPr>
          <a:xfrm>
            <a:off x="5072066" y="3429000"/>
            <a:ext cx="3214710" cy="3000396"/>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Rectángulo"/>
          <p:cNvSpPr/>
          <p:nvPr/>
        </p:nvSpPr>
        <p:spPr>
          <a:xfrm>
            <a:off x="5857884" y="4643446"/>
            <a:ext cx="1714512" cy="461665"/>
          </a:xfrm>
          <a:prstGeom prst="rect">
            <a:avLst/>
          </a:prstGeom>
          <a:noFill/>
        </p:spPr>
        <p:txBody>
          <a:bodyPr wrap="square" lIns="91440" tIns="45720" rIns="91440" bIns="45720">
            <a:spAutoFit/>
          </a:bodyPr>
          <a:lstStyle/>
          <a:p>
            <a:pPr algn="ctr"/>
            <a:r>
              <a:rPr lang="es-E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9,1056 %</a:t>
            </a:r>
            <a:endParaRPr lang="es-ES"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8" name="7 Flecha a la derecha con muesca"/>
          <p:cNvSpPr/>
          <p:nvPr/>
        </p:nvSpPr>
        <p:spPr>
          <a:xfrm>
            <a:off x="500034" y="3929066"/>
            <a:ext cx="4357718" cy="2000264"/>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8 Rectángulo"/>
          <p:cNvSpPr/>
          <p:nvPr/>
        </p:nvSpPr>
        <p:spPr>
          <a:xfrm>
            <a:off x="1071538" y="4714884"/>
            <a:ext cx="3500462" cy="461665"/>
          </a:xfrm>
          <a:prstGeom prst="rect">
            <a:avLst/>
          </a:prstGeom>
          <a:noFill/>
        </p:spPr>
        <p:txBody>
          <a:bodyPr wrap="square" lIns="91440" tIns="45720" rIns="91440" bIns="45720">
            <a:spAutoFit/>
          </a:bodyPr>
          <a:lstStyle/>
          <a:p>
            <a:pPr algn="ctr"/>
            <a:r>
              <a:rPr lang="es-E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6,0704 x 1,50 =</a:t>
            </a:r>
            <a:endParaRPr lang="es-ES"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0" name="9 Elipse"/>
          <p:cNvSpPr/>
          <p:nvPr/>
        </p:nvSpPr>
        <p:spPr>
          <a:xfrm>
            <a:off x="3000364" y="4572008"/>
            <a:ext cx="785818" cy="7858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2" name="11 Conector recto de flecha"/>
          <p:cNvCxnSpPr/>
          <p:nvPr/>
        </p:nvCxnSpPr>
        <p:spPr>
          <a:xfrm rot="16200000" flipH="1">
            <a:off x="3178959" y="5607859"/>
            <a:ext cx="642942" cy="142876"/>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13" name="12 CuadroTexto"/>
          <p:cNvSpPr txBox="1"/>
          <p:nvPr/>
        </p:nvSpPr>
        <p:spPr>
          <a:xfrm>
            <a:off x="3071802" y="6072206"/>
            <a:ext cx="1928826" cy="369332"/>
          </a:xfrm>
          <a:prstGeom prst="rect">
            <a:avLst/>
          </a:prstGeom>
          <a:noFill/>
        </p:spPr>
        <p:txBody>
          <a:bodyPr wrap="square" rtlCol="0">
            <a:spAutoFit/>
          </a:bodyPr>
          <a:lstStyle/>
          <a:p>
            <a:r>
              <a:rPr lang="es-ES" b="1" dirty="0" smtClean="0">
                <a:solidFill>
                  <a:srgbClr val="FF0000"/>
                </a:solidFill>
              </a:rPr>
              <a:t>Por única vez</a:t>
            </a:r>
            <a:endParaRPr lang="es-ES" b="1" dirty="0">
              <a:solidFill>
                <a:srgbClr val="FF0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28596" y="357166"/>
            <a:ext cx="8229600" cy="6143668"/>
          </a:xfrm>
        </p:spPr>
        <p:txBody>
          <a:bodyPr>
            <a:normAutofit/>
          </a:bodyPr>
          <a:lstStyle/>
          <a:p>
            <a:r>
              <a:rPr lang="es-ES" dirty="0" smtClean="0"/>
              <a:t>El 9,1056 % se aplica a partir del 1º de Abril de 2017 sobre todos los conceptos que son fijos.</a:t>
            </a:r>
          </a:p>
          <a:p>
            <a:r>
              <a:rPr lang="es-ES" dirty="0" smtClean="0"/>
              <a:t>Nuevo Valor del Punto Escalafón General:</a:t>
            </a:r>
          </a:p>
          <a:p>
            <a:pPr>
              <a:buNone/>
            </a:pPr>
            <a:endParaRPr lang="es-ES" dirty="0" smtClean="0"/>
          </a:p>
          <a:p>
            <a:pPr>
              <a:buNone/>
            </a:pPr>
            <a:endParaRPr lang="es-ES" dirty="0" smtClean="0"/>
          </a:p>
          <a:p>
            <a:pPr>
              <a:buNone/>
            </a:pPr>
            <a:endParaRPr lang="es-ES" dirty="0" smtClean="0"/>
          </a:p>
          <a:p>
            <a:pPr>
              <a:buNone/>
            </a:pPr>
            <a:endParaRPr lang="es-ES" dirty="0" smtClean="0"/>
          </a:p>
          <a:p>
            <a:pPr>
              <a:buNone/>
            </a:pPr>
            <a:endParaRPr lang="es-ES" dirty="0" smtClean="0"/>
          </a:p>
          <a:p>
            <a:pPr>
              <a:buNone/>
            </a:pPr>
            <a:endParaRPr lang="es-ES" dirty="0" smtClean="0"/>
          </a:p>
          <a:p>
            <a:r>
              <a:rPr lang="es-ES" dirty="0" smtClean="0"/>
              <a:t>Este porcentaje no se aplica para adicionales Artículos 29º y 34º de la Ley 2265 y cargos COP.</a:t>
            </a:r>
            <a:endParaRPr lang="es-ES" dirty="0"/>
          </a:p>
        </p:txBody>
      </p:sp>
      <p:sp>
        <p:nvSpPr>
          <p:cNvPr id="4" name="3 Flecha a la derecha con muesca"/>
          <p:cNvSpPr/>
          <p:nvPr/>
        </p:nvSpPr>
        <p:spPr>
          <a:xfrm>
            <a:off x="571472" y="2428868"/>
            <a:ext cx="4357718" cy="2000264"/>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 name="4 Sol"/>
          <p:cNvSpPr/>
          <p:nvPr/>
        </p:nvSpPr>
        <p:spPr>
          <a:xfrm>
            <a:off x="5072066" y="2214554"/>
            <a:ext cx="3071834" cy="2643206"/>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5 Rectángulo"/>
          <p:cNvSpPr/>
          <p:nvPr/>
        </p:nvSpPr>
        <p:spPr>
          <a:xfrm>
            <a:off x="1000100" y="3214686"/>
            <a:ext cx="3500462" cy="461665"/>
          </a:xfrm>
          <a:prstGeom prst="rect">
            <a:avLst/>
          </a:prstGeom>
          <a:noFill/>
        </p:spPr>
        <p:txBody>
          <a:bodyPr wrap="square" lIns="91440" tIns="45720" rIns="91440" bIns="45720">
            <a:spAutoFit/>
          </a:bodyPr>
          <a:lstStyle/>
          <a:p>
            <a:pPr algn="ctr"/>
            <a:r>
              <a:rPr lang="es-E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0,35 x 1,091056=</a:t>
            </a:r>
            <a:endParaRPr lang="es-ES"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7" name="6 Rectángulo"/>
          <p:cNvSpPr/>
          <p:nvPr/>
        </p:nvSpPr>
        <p:spPr>
          <a:xfrm>
            <a:off x="5929322" y="3357562"/>
            <a:ext cx="1571636" cy="461665"/>
          </a:xfrm>
          <a:prstGeom prst="rect">
            <a:avLst/>
          </a:prstGeom>
          <a:noFill/>
        </p:spPr>
        <p:txBody>
          <a:bodyPr wrap="square" lIns="91440" tIns="45720" rIns="91440" bIns="45720">
            <a:spAutoFit/>
          </a:bodyPr>
          <a:lstStyle/>
          <a:p>
            <a:pPr algn="ctr"/>
            <a:r>
              <a:rPr lang="es-E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0,3819</a:t>
            </a:r>
            <a:endParaRPr lang="es-ES"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285728"/>
            <a:ext cx="8229600" cy="5721563"/>
          </a:xfrm>
        </p:spPr>
        <p:txBody>
          <a:bodyPr/>
          <a:lstStyle/>
          <a:p>
            <a:r>
              <a:rPr lang="es-ES" dirty="0" smtClean="0"/>
              <a:t>Nuevo Valor Punto de Salud:</a:t>
            </a:r>
          </a:p>
          <a:p>
            <a:pPr lvl="0">
              <a:buNone/>
            </a:pPr>
            <a:r>
              <a:rPr lang="es-ES" sz="1800" b="1" dirty="0" smtClean="0"/>
              <a:t>	El valor punto surge de dividir la Unidad Salarial Básica (USB) del agrupamiento operativo por ochenta y nueve (89)</a:t>
            </a:r>
          </a:p>
          <a:p>
            <a:pPr lvl="0">
              <a:buNone/>
            </a:pPr>
            <a:endParaRPr lang="es-ES" dirty="0" smtClean="0"/>
          </a:p>
          <a:p>
            <a:pPr>
              <a:buNone/>
            </a:pPr>
            <a:r>
              <a:rPr lang="es-ES" dirty="0" smtClean="0"/>
              <a:t>USB Operativo =118,23 desde 01/07/2016</a:t>
            </a:r>
          </a:p>
          <a:p>
            <a:pPr>
              <a:buNone/>
            </a:pPr>
            <a:endParaRPr lang="es-ES" dirty="0" smtClean="0"/>
          </a:p>
          <a:p>
            <a:pPr>
              <a:buNone/>
            </a:pPr>
            <a:endParaRPr lang="es-ES" dirty="0" smtClean="0"/>
          </a:p>
          <a:p>
            <a:pPr>
              <a:buNone/>
            </a:pPr>
            <a:endParaRPr lang="es-ES" dirty="0" smtClean="0"/>
          </a:p>
          <a:p>
            <a:pPr>
              <a:buNone/>
            </a:pPr>
            <a:endParaRPr lang="es-ES" dirty="0" smtClean="0"/>
          </a:p>
          <a:p>
            <a:endParaRPr lang="es-ES" dirty="0"/>
          </a:p>
        </p:txBody>
      </p:sp>
      <p:sp>
        <p:nvSpPr>
          <p:cNvPr id="4" name="3 Flecha a la derecha con muesca"/>
          <p:cNvSpPr/>
          <p:nvPr/>
        </p:nvSpPr>
        <p:spPr>
          <a:xfrm>
            <a:off x="714348" y="2571744"/>
            <a:ext cx="4000528" cy="142876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 name="4 Sol"/>
          <p:cNvSpPr/>
          <p:nvPr/>
        </p:nvSpPr>
        <p:spPr>
          <a:xfrm>
            <a:off x="4929190" y="2214554"/>
            <a:ext cx="3000396" cy="2357454"/>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5 Rectángulo"/>
          <p:cNvSpPr/>
          <p:nvPr/>
        </p:nvSpPr>
        <p:spPr>
          <a:xfrm>
            <a:off x="785786" y="3071810"/>
            <a:ext cx="3714776" cy="461665"/>
          </a:xfrm>
          <a:prstGeom prst="rect">
            <a:avLst/>
          </a:prstGeom>
          <a:noFill/>
        </p:spPr>
        <p:txBody>
          <a:bodyPr wrap="square" lIns="91440" tIns="45720" rIns="91440" bIns="45720">
            <a:spAutoFit/>
          </a:bodyPr>
          <a:lstStyle/>
          <a:p>
            <a:pPr algn="ctr"/>
            <a:r>
              <a:rPr lang="es-E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118,23 x 1,091056=</a:t>
            </a:r>
            <a:endParaRPr lang="es-ES"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7" name="6 Rectángulo"/>
          <p:cNvSpPr/>
          <p:nvPr/>
        </p:nvSpPr>
        <p:spPr>
          <a:xfrm>
            <a:off x="5572132" y="3143248"/>
            <a:ext cx="1714512" cy="461665"/>
          </a:xfrm>
          <a:prstGeom prst="rect">
            <a:avLst/>
          </a:prstGeom>
          <a:noFill/>
        </p:spPr>
        <p:txBody>
          <a:bodyPr wrap="square" lIns="91440" tIns="45720" rIns="91440" bIns="45720">
            <a:spAutoFit/>
          </a:bodyPr>
          <a:lstStyle/>
          <a:p>
            <a:pPr algn="ctr"/>
            <a:r>
              <a:rPr lang="es-ES"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128,9955</a:t>
            </a:r>
            <a:endParaRPr lang="es-ES"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9" name="8 Sol"/>
          <p:cNvSpPr/>
          <p:nvPr/>
        </p:nvSpPr>
        <p:spPr>
          <a:xfrm>
            <a:off x="5214942" y="4357694"/>
            <a:ext cx="3000396" cy="2357454"/>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9 Flecha a la derecha con muesca"/>
          <p:cNvSpPr/>
          <p:nvPr/>
        </p:nvSpPr>
        <p:spPr>
          <a:xfrm>
            <a:off x="714348" y="4572008"/>
            <a:ext cx="4000528" cy="142876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12 Rectángulo"/>
          <p:cNvSpPr/>
          <p:nvPr/>
        </p:nvSpPr>
        <p:spPr>
          <a:xfrm>
            <a:off x="928662" y="5072074"/>
            <a:ext cx="3714776" cy="461665"/>
          </a:xfrm>
          <a:prstGeom prst="rect">
            <a:avLst/>
          </a:prstGeom>
          <a:noFill/>
        </p:spPr>
        <p:txBody>
          <a:bodyPr wrap="square" lIns="91440" tIns="45720" rIns="91440" bIns="45720">
            <a:spAutoFit/>
          </a:bodyPr>
          <a:lstStyle/>
          <a:p>
            <a:pPr algn="ctr"/>
            <a:r>
              <a:rPr lang="es-E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128,9955 / 89 =</a:t>
            </a:r>
            <a:endParaRPr lang="es-ES"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4" name="13 Rectángulo"/>
          <p:cNvSpPr/>
          <p:nvPr/>
        </p:nvSpPr>
        <p:spPr>
          <a:xfrm>
            <a:off x="5857884" y="5286388"/>
            <a:ext cx="1714512" cy="461665"/>
          </a:xfrm>
          <a:prstGeom prst="rect">
            <a:avLst/>
          </a:prstGeom>
          <a:noFill/>
        </p:spPr>
        <p:txBody>
          <a:bodyPr wrap="square" lIns="91440" tIns="45720" rIns="91440" bIns="45720">
            <a:spAutoFit/>
          </a:bodyPr>
          <a:lstStyle/>
          <a:p>
            <a:pPr algn="ctr"/>
            <a:r>
              <a:rPr lang="es-ES"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1,4494</a:t>
            </a:r>
            <a:endParaRPr lang="es-ES"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nvPr>
        </p:nvGraphicFramePr>
        <p:xfrm>
          <a:off x="457200" y="571481"/>
          <a:ext cx="8329641" cy="5788056"/>
        </p:xfrm>
        <a:graphic>
          <a:graphicData uri="http://schemas.openxmlformats.org/drawingml/2006/table">
            <a:tbl>
              <a:tblPr firstRow="1" bandRow="1">
                <a:tableStyleId>{5C22544A-7EE6-4342-B048-85BDC9FD1C3A}</a:tableStyleId>
              </a:tblPr>
              <a:tblGrid>
                <a:gridCol w="3730982"/>
                <a:gridCol w="1822112"/>
                <a:gridCol w="2776547"/>
              </a:tblGrid>
              <a:tr h="456413">
                <a:tc>
                  <a:txBody>
                    <a:bodyPr/>
                    <a:lstStyle/>
                    <a:p>
                      <a:r>
                        <a:rPr lang="es-ES" dirty="0" smtClean="0"/>
                        <a:t>Otros:</a:t>
                      </a:r>
                      <a:endParaRPr lang="es-ES" dirty="0"/>
                    </a:p>
                  </a:txBody>
                  <a:tcPr/>
                </a:tc>
                <a:tc>
                  <a:txBody>
                    <a:bodyPr/>
                    <a:lstStyle/>
                    <a:p>
                      <a:r>
                        <a:rPr lang="es-ES" dirty="0" smtClean="0"/>
                        <a:t>Valor</a:t>
                      </a:r>
                      <a:r>
                        <a:rPr lang="es-ES" baseline="0" dirty="0" smtClean="0"/>
                        <a:t> Punto</a:t>
                      </a:r>
                      <a:endParaRPr lang="es-ES" dirty="0"/>
                    </a:p>
                  </a:txBody>
                  <a:tcPr/>
                </a:tc>
                <a:tc>
                  <a:txBody>
                    <a:bodyPr/>
                    <a:lstStyle/>
                    <a:p>
                      <a:r>
                        <a:rPr lang="es-ES" dirty="0" smtClean="0"/>
                        <a:t>Nuevo</a:t>
                      </a:r>
                      <a:r>
                        <a:rPr lang="es-ES" baseline="0" dirty="0" smtClean="0"/>
                        <a:t> Valor Punto</a:t>
                      </a:r>
                      <a:endParaRPr lang="es-ES" dirty="0"/>
                    </a:p>
                  </a:txBody>
                  <a:tcPr/>
                </a:tc>
              </a:tr>
              <a:tr h="112540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800" b="1" dirty="0" smtClean="0"/>
                        <a:t>CCT - Ley Nº 2904 </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800" b="0" dirty="0" smtClean="0"/>
                        <a:t>Dirección Provincial de Vialidad. </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b="1" dirty="0" smtClean="0"/>
                        <a:t>  </a:t>
                      </a:r>
                      <a:r>
                        <a:rPr lang="es-ES" dirty="0" smtClean="0"/>
                        <a:t>A</a:t>
                      </a:r>
                      <a:r>
                        <a:rPr lang="es-ES" baseline="0" dirty="0" smtClean="0"/>
                        <a:t> partir del 01/03/2016</a:t>
                      </a:r>
                      <a:endParaRPr lang="es-ES" b="1" dirty="0" smtClean="0"/>
                    </a:p>
                    <a:p>
                      <a:pPr algn="ctr"/>
                      <a:r>
                        <a:rPr lang="es-ES" sz="2400" b="1" dirty="0" smtClean="0"/>
                        <a:t>53,6804</a:t>
                      </a:r>
                    </a:p>
                  </a:txBody>
                  <a:tcPr/>
                </a:tc>
                <a:tc>
                  <a:txBody>
                    <a:bodyPr/>
                    <a:lstStyle/>
                    <a:p>
                      <a:endParaRPr lang="es-ES" dirty="0" smtClean="0"/>
                    </a:p>
                    <a:p>
                      <a:r>
                        <a:rPr lang="es-ES" dirty="0" smtClean="0"/>
                        <a:t>53,6804 x 1,091056 =</a:t>
                      </a:r>
                    </a:p>
                    <a:p>
                      <a:pPr algn="ctr"/>
                      <a:r>
                        <a:rPr lang="es-ES" sz="2400" b="1" dirty="0" smtClean="0"/>
                        <a:t>58,5683</a:t>
                      </a:r>
                      <a:endParaRPr lang="es-ES" sz="2400" b="1" dirty="0"/>
                    </a:p>
                  </a:txBody>
                  <a:tcPr/>
                </a:tc>
              </a:tr>
              <a:tr h="242683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800" b="1" dirty="0" smtClean="0"/>
                        <a:t>CCT – Ley Nº 2991</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800" b="1" dirty="0" smtClean="0"/>
                        <a:t> </a:t>
                      </a:r>
                      <a:r>
                        <a:rPr lang="es-ES" sz="1800" b="0" dirty="0" smtClean="0"/>
                        <a:t>Ministerio de Producción y Turismo – Ministerio de Energía, Servicios Públicos y Recursos Naturales  - convencionados de COPADE y Ministerio de Seguridad Trabajo y Ambiente.</a:t>
                      </a:r>
                    </a:p>
                    <a:p>
                      <a:endParaRPr lang="es-ES" dirty="0"/>
                    </a:p>
                  </a:txBody>
                  <a:tcPr/>
                </a:tc>
                <a:tc>
                  <a:txBody>
                    <a:bodyPr/>
                    <a:lstStyle/>
                    <a:p>
                      <a:r>
                        <a:rPr lang="es-ES" b="1" dirty="0" smtClean="0"/>
                        <a:t>  </a:t>
                      </a:r>
                    </a:p>
                    <a:p>
                      <a:pPr marL="0" marR="0" indent="0" algn="ctr" defTabSz="914400" rtl="0" eaLnBrk="1" fontAlgn="auto" latinLnBrk="0" hangingPunct="1">
                        <a:lnSpc>
                          <a:spcPct val="100000"/>
                        </a:lnSpc>
                        <a:spcBef>
                          <a:spcPts val="0"/>
                        </a:spcBef>
                        <a:spcAft>
                          <a:spcPts val="0"/>
                        </a:spcAft>
                        <a:buClrTx/>
                        <a:buSzTx/>
                        <a:buFontTx/>
                        <a:buNone/>
                        <a:tabLst/>
                        <a:defRPr/>
                      </a:pPr>
                      <a:r>
                        <a:rPr lang="es-ES" dirty="0" smtClean="0"/>
                        <a:t>A</a:t>
                      </a:r>
                      <a:r>
                        <a:rPr lang="es-ES" baseline="0" dirty="0" smtClean="0"/>
                        <a:t> partir del 01/01/2015</a:t>
                      </a:r>
                      <a:endParaRPr lang="es-ES" b="1" dirty="0" smtClean="0"/>
                    </a:p>
                    <a:p>
                      <a:endParaRPr lang="es-ES" sz="1800" b="1" dirty="0" smtClean="0"/>
                    </a:p>
                    <a:p>
                      <a:pPr algn="ctr"/>
                      <a:r>
                        <a:rPr lang="es-ES" sz="2400" b="1" dirty="0" smtClean="0"/>
                        <a:t>0,845</a:t>
                      </a:r>
                    </a:p>
                    <a:p>
                      <a:pPr algn="ctr"/>
                      <a:endParaRPr lang="es-ES" b="1" dirty="0" smtClean="0"/>
                    </a:p>
                  </a:txBody>
                  <a:tcPr/>
                </a:tc>
                <a:tc>
                  <a:txBody>
                    <a:bodyPr/>
                    <a:lstStyle/>
                    <a:p>
                      <a:endParaRPr lang="es-ES" dirty="0" smtClean="0"/>
                    </a:p>
                    <a:p>
                      <a:r>
                        <a:rPr lang="es-ES" dirty="0" smtClean="0"/>
                        <a:t>  </a:t>
                      </a:r>
                    </a:p>
                    <a:p>
                      <a:r>
                        <a:rPr lang="es-ES" dirty="0" smtClean="0"/>
                        <a:t>0,845 x 1,091056 =</a:t>
                      </a:r>
                    </a:p>
                    <a:p>
                      <a:pPr algn="ctr"/>
                      <a:endParaRPr lang="es-ES" sz="2400" b="1" dirty="0" smtClean="0"/>
                    </a:p>
                    <a:p>
                      <a:pPr algn="ctr"/>
                      <a:r>
                        <a:rPr lang="es-ES" sz="2400" b="1" dirty="0" smtClean="0"/>
                        <a:t>0,9219</a:t>
                      </a:r>
                      <a:endParaRPr lang="es-ES" sz="2400" b="1" dirty="0"/>
                    </a:p>
                  </a:txBody>
                  <a:tcPr/>
                </a:tc>
              </a:tr>
              <a:tr h="45641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800" b="1" dirty="0" smtClean="0"/>
                        <a:t>CCT  Ley</a:t>
                      </a:r>
                      <a:r>
                        <a:rPr lang="es-ES" sz="1800" b="1" baseline="0" dirty="0" smtClean="0"/>
                        <a:t> </a:t>
                      </a:r>
                      <a:r>
                        <a:rPr lang="es-ES" sz="1800" b="1" dirty="0" smtClean="0"/>
                        <a:t>Nº 2944</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800" b="0" dirty="0" smtClean="0"/>
                        <a:t>Ente Provincial de Agua y Saneamiento</a:t>
                      </a:r>
                    </a:p>
                    <a:p>
                      <a:endParaRPr lang="es-E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dirty="0" smtClean="0"/>
                        <a:t>A</a:t>
                      </a:r>
                      <a:r>
                        <a:rPr lang="es-ES" baseline="0" dirty="0" smtClean="0"/>
                        <a:t> partir del 01/08/2008</a:t>
                      </a:r>
                      <a:endParaRPr lang="es-ES" b="1" dirty="0" smtClean="0"/>
                    </a:p>
                    <a:p>
                      <a:endParaRPr lang="es-ES" sz="1800" b="1" dirty="0" smtClean="0"/>
                    </a:p>
                    <a:p>
                      <a:pPr algn="ctr"/>
                      <a:r>
                        <a:rPr lang="es-ES" sz="2400" b="1" dirty="0" smtClean="0"/>
                        <a:t>0,4025</a:t>
                      </a:r>
                      <a:endParaRPr lang="es-ES" dirty="0"/>
                    </a:p>
                  </a:txBody>
                  <a:tcPr/>
                </a:tc>
                <a:tc>
                  <a:txBody>
                    <a:bodyPr/>
                    <a:lstStyle/>
                    <a:p>
                      <a:endParaRPr lang="es-ES" dirty="0" smtClean="0"/>
                    </a:p>
                    <a:p>
                      <a:r>
                        <a:rPr lang="es-ES" dirty="0" smtClean="0"/>
                        <a:t>0,4025 x 1,091056 =</a:t>
                      </a:r>
                    </a:p>
                    <a:p>
                      <a:pPr algn="ctr"/>
                      <a:endParaRPr lang="es-ES" sz="2400" b="1" dirty="0" smtClean="0"/>
                    </a:p>
                    <a:p>
                      <a:pPr algn="ctr"/>
                      <a:r>
                        <a:rPr lang="es-ES" sz="2400" b="1" dirty="0" smtClean="0"/>
                        <a:t>0,4391</a:t>
                      </a:r>
                    </a:p>
                    <a:p>
                      <a:endParaRPr lang="es-ES" dirty="0"/>
                    </a:p>
                  </a:txBody>
                  <a:tcPr/>
                </a:tc>
              </a:tr>
            </a:tbl>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urrencia">
  <a:themeElements>
    <a:clrScheme name="Concurrencia">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urrencia">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urrencia">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3501</TotalTime>
  <Words>1753</Words>
  <Application>Microsoft Office PowerPoint</Application>
  <PresentationFormat>Presentación en pantalla (4:3)</PresentationFormat>
  <Paragraphs>663</Paragraphs>
  <Slides>34</Slides>
  <Notes>0</Notes>
  <HiddenSlides>0</HiddenSlides>
  <MMClips>0</MMClips>
  <ScaleCrop>false</ScaleCrop>
  <HeadingPairs>
    <vt:vector size="4" baseType="variant">
      <vt:variant>
        <vt:lpstr>Tema</vt:lpstr>
      </vt:variant>
      <vt:variant>
        <vt:i4>1</vt:i4>
      </vt:variant>
      <vt:variant>
        <vt:lpstr>Títulos de diapositiva</vt:lpstr>
      </vt:variant>
      <vt:variant>
        <vt:i4>34</vt:i4>
      </vt:variant>
    </vt:vector>
  </HeadingPairs>
  <TitlesOfParts>
    <vt:vector size="35" baseType="lpstr">
      <vt:lpstr>Concurrencia</vt:lpstr>
      <vt:lpstr>Contaduría General de la Provincia del Neuquén  Dirección General de Sueldos</vt:lpstr>
      <vt:lpstr>¿De que vamos a conversar?</vt:lpstr>
      <vt:lpstr>Actualizaciones a partir del 1º de Abril de 2017</vt:lpstr>
      <vt:lpstr>Diapositiva 4</vt:lpstr>
      <vt:lpstr>Dto. Nº 574/17 – Modificado por:</vt:lpstr>
      <vt:lpstr>Decretos Nº 574/17– 619/17 – Artículo 1º </vt:lpstr>
      <vt:lpstr>Diapositiva 7</vt:lpstr>
      <vt:lpstr>Diapositiva 8</vt:lpstr>
      <vt:lpstr>Diapositiva 9</vt:lpstr>
      <vt:lpstr>Dto. Nº 572/17: </vt:lpstr>
      <vt:lpstr>VALOR PUNTO DOCENTE</vt:lpstr>
      <vt:lpstr>Policía</vt:lpstr>
      <vt:lpstr>VALOR PUNTO POLICIA</vt:lpstr>
      <vt:lpstr>Actualización a partir 01/04/2017  Incremento Autoridades Políticas – Aplicación del Artículo 37º de la Ley 2987.   </vt:lpstr>
      <vt:lpstr>Novedades a partir 01/03/2016</vt:lpstr>
      <vt:lpstr>Evolución Concepto 1500: Aporte Jubilatorio   Descripción: Es el aporte personal jubilatorio al I.S.S.N. que se practica sobre las remuneraciones brutas sujetas a aportes de acuerdo a la siguiente escala:</vt:lpstr>
      <vt:lpstr>Diapositiva 17</vt:lpstr>
      <vt:lpstr>EJERCICIO  PRÁCTICO</vt:lpstr>
      <vt:lpstr>Diapositiva 19</vt:lpstr>
      <vt:lpstr>Cálculo Antigüedad</vt:lpstr>
      <vt:lpstr>Cálculo Art. 34º Ley 2265</vt:lpstr>
      <vt:lpstr>Ultimas Novedades en Impuesto a las Ganancias</vt:lpstr>
      <vt:lpstr>Ganancia Bruta</vt:lpstr>
      <vt:lpstr>Como lo visualizamos en el sistema RH.Pro.Neu:</vt:lpstr>
      <vt:lpstr>Principales diferencias en el cálculo de impuesto a las ganancias entre 2016 y 2017</vt:lpstr>
      <vt:lpstr>Principales diferencias en el cálculo de impuesto a las ganancias entre 2016 y 2017</vt:lpstr>
      <vt:lpstr>Escala artículo 90º Ley 20628 Impuesto a las Ganancias Resolución AFIP Nº 3976/16 Art. 2º Anexo II </vt:lpstr>
      <vt:lpstr>Diapositiva 28</vt:lpstr>
      <vt:lpstr>Informes de la Dirección General de Sueldos de la Contaduría General de la Provincia</vt:lpstr>
      <vt:lpstr>¿Que tipo de informes hacemos?</vt:lpstr>
      <vt:lpstr>¿Que tipo de informes hacemos?</vt:lpstr>
      <vt:lpstr>¿Que tipo de informes hacemos?</vt:lpstr>
      <vt:lpstr>RECOMENDACIÓN FINAL</vt:lpstr>
      <vt:lpstr>Contactos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Contaduría General de la Provincia</dc:title>
  <dc:creator>Titina Ruiz</dc:creator>
  <cp:lastModifiedBy>ayauhar</cp:lastModifiedBy>
  <cp:revision>432</cp:revision>
  <cp:lastPrinted>2016-03-08T15:01:51Z</cp:lastPrinted>
  <dcterms:created xsi:type="dcterms:W3CDTF">2016-01-25T14:32:40Z</dcterms:created>
  <dcterms:modified xsi:type="dcterms:W3CDTF">2017-05-10T11:32:33Z</dcterms:modified>
</cp:coreProperties>
</file>