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</p:sldIdLst>
  <p:sldSz cx="10693400" cy="7561263"/>
  <p:notesSz cx="6858000" cy="9144000"/>
  <p:defaultTextStyle>
    <a:defPPr>
      <a:defRPr lang="es-ES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2185" autoAdjust="0"/>
  </p:normalViewPr>
  <p:slideViewPr>
    <p:cSldViewPr>
      <p:cViewPr>
        <p:scale>
          <a:sx n="70" d="100"/>
          <a:sy n="70" d="100"/>
        </p:scale>
        <p:origin x="-1050" y="120"/>
      </p:cViewPr>
      <p:guideLst>
        <p:guide orient="horz" pos="2382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0DAC89-EFF0-448A-B0A1-91FD3820B012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DF5DD-2E42-4979-95FB-FBED51FD1D6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19206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26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27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28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29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F5DD-2E42-4979-95FB-FBED51FD1D6E}" type="slidenum">
              <a:rPr lang="es-ES" smtClean="0"/>
              <a:pPr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2284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123125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896770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497058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45973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550324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149335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821072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160383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513504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722720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485951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51DEA-A690-4662-A281-8643B45FD7EE}" type="datetimeFigureOut">
              <a:rPr lang="es-ES" smtClean="0"/>
              <a:pPr/>
              <a:t>13/06/2017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E572D-35B0-4B90-9A7F-D0D1ECF9AED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420811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0695529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107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08" y="-24035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100055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1222"/>
            <a:ext cx="8344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Trámites de la contratación: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lvl="1" algn="just"/>
            <a:r>
              <a:rPr lang="es-ES" sz="2000" dirty="0" smtClean="0">
                <a:latin typeface="Consolas" pitchFamily="49" charset="0"/>
                <a:cs typeface="Consolas" pitchFamily="49" charset="0"/>
              </a:rPr>
              <a:t>- Los establecidos en el Reglamento de Contrataciones y normativas particulares, referidos a los procedimientos de solicitud, licitación, adjudicación y recepción de los bienes o servicios contratados.</a:t>
            </a: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8937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08" y="-24035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100055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1222"/>
            <a:ext cx="83445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Autorización y aprobación del gasto: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Norma legal que emiten los funcionarios con facultades para disponer tales actos (Art.2º y 3º del Reglamento de Contrataciones).</a:t>
            </a:r>
          </a:p>
          <a:p>
            <a:pPr marL="864428" lvl="1" indent="-342900" algn="just">
              <a:buFontTx/>
              <a:buChar char="-"/>
            </a:pPr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Toda otra norma específica que otorgue esas facultades.</a:t>
            </a: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01886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4035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100055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1222"/>
            <a:ext cx="8344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Prestaciones convenidas: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Documentación que perfecciona la orden para el cumplimiento del compromiso contraído (Contrato, Orden de Compra o Provisión, etc.).</a:t>
            </a:r>
            <a:endParaRPr lang="es-ES" sz="20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07414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4035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100055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1222"/>
            <a:ext cx="83445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Cumplimiento de las prestaciones convenidas: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Todo aquello que constituye la recepción de los bienes o cumplimiento de los servicios adquiridos, con los alcances del Art.59º del Reglamento de Contrataciones (Remito, Recibos, Actas de Recepción, Certificación de Servicios, etc.).</a:t>
            </a:r>
            <a:endParaRPr lang="es-ES" sz="20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0330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4035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100055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700511"/>
            <a:ext cx="83445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Liquidación y Orden de Pago: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Factura o documento equivalente.</a:t>
            </a:r>
          </a:p>
          <a:p>
            <a:pPr marL="864428" lvl="1" indent="-342900" algn="just">
              <a:buFontTx/>
              <a:buChar char="-"/>
            </a:pPr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En casos particulares:</a:t>
            </a:r>
          </a:p>
          <a:p>
            <a:pPr marL="1907484" lvl="3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liquidación de la propia administración;</a:t>
            </a:r>
          </a:p>
          <a:p>
            <a:pPr marL="1907484" lvl="3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conformidad de la factura;</a:t>
            </a:r>
          </a:p>
          <a:p>
            <a:pPr marL="1907484" lvl="3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documento equivalente en los términos del Art.67º del Reglamento de Contrataciones, con el alcance establecido en el Art.28º de la Ley 2141 y la Orden de Pago emitida a través del SICOPRO. </a:t>
            </a:r>
            <a:endParaRPr lang="es-ES" sz="20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772519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92926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4035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100055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1222"/>
            <a:ext cx="8344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Cancelación de la obligación contraída: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Recibo o documento que acredite el pago por la cancelación total o parcial de la obligación contraída.</a:t>
            </a:r>
          </a:p>
          <a:p>
            <a:pPr marL="864428" lvl="1" indent="-342900" algn="just">
              <a:buFontTx/>
              <a:buChar char="-"/>
            </a:pPr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En caso de transferencia o acreditaciones bancarias: </a:t>
            </a:r>
          </a:p>
          <a:p>
            <a:pPr marL="1385956" lvl="2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Libranza emitida por el aplicativo correspondiente.</a:t>
            </a:r>
            <a:endParaRPr lang="es-ES" sz="20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8171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4035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100055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1222"/>
            <a:ext cx="8344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Registración contable de las operaciones: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Debe acreditarse la registración de todas las operaciones que configuran el expediente (según el Manual de Procedimiento del Sistema Contable Provincial).</a:t>
            </a:r>
            <a:endParaRPr lang="es-ES" sz="20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2922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4035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100055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1222"/>
            <a:ext cx="8344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Intervención de organismos competentes: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Informes, dictámenes e intervenciones de organismos que, en razón de su competencia, especialidad, función u otro motivo, deban participar durante el proceso de la contratación.</a:t>
            </a: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73591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7996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954212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ESPECÍFICOS: SUBSIDIOS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5810"/>
            <a:ext cx="83445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Subsidios en efectivo a Personas Físicas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Solicitud del beneficiario explicitando el motivo de su requerimiento.</a:t>
            </a:r>
          </a:p>
          <a:p>
            <a:pPr lvl="1" algn="just"/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Encuesta socio-económica, informe social firmados por los responsables, o declaración jurada firmada por el beneficiario.</a:t>
            </a:r>
          </a:p>
          <a:p>
            <a:pPr marL="864428" lvl="1" indent="-342900" algn="just">
              <a:buFontTx/>
              <a:buChar char="-"/>
            </a:pPr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Fotocopia DNI.</a:t>
            </a:r>
          </a:p>
          <a:p>
            <a:pPr lvl="1" algn="just"/>
            <a:endParaRPr lang="es-ES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56999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7996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954212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ESPECÍFICOS: SUBSIDIOS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5810"/>
            <a:ext cx="83445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Subsidios en efectivo a Personas Físicas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Cuando sea para pago parcial o total, copia del original de la factura o recibo sellada por el organismo recaudador o S.A.F. actuante.</a:t>
            </a:r>
          </a:p>
          <a:p>
            <a:pPr marL="864428" lvl="1" indent="-342900" algn="just">
              <a:buFontTx/>
              <a:buChar char="-"/>
            </a:pPr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Cuando sea imposible el cumplimiento de alguno de los requisitos, certificación de la autoridad competente.</a:t>
            </a:r>
          </a:p>
          <a:p>
            <a:pPr lvl="1" algn="just"/>
            <a:endParaRPr lang="es-ES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617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890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7996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954212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ESPECÍFICOS: SUBSIDIOS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5810"/>
            <a:ext cx="83445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Subsidios en efectivo o en especie que se otorguen a entidades privadas sin fines de lucro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Solicitud del beneficiario explicitando el motivo de su requerimiento.</a:t>
            </a:r>
          </a:p>
          <a:p>
            <a:pPr lvl="1" algn="just"/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Constancia de Personería Jurídica o reconocimiento de su existencia por parte del organismo competente.</a:t>
            </a:r>
          </a:p>
          <a:p>
            <a:pPr marL="864428" lvl="1" indent="-342900" algn="just">
              <a:buFontTx/>
              <a:buChar char="-"/>
            </a:pPr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pPr lvl="1" algn="just"/>
            <a:endParaRPr lang="es-ES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2923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7996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954212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ESPECÍFICOS: SUBSIDIOS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5810"/>
            <a:ext cx="8344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Subsidios en efectivo o en especie que se otorguen a entidades privadas sin fines de lucro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>
                <a:latin typeface="Consolas" pitchFamily="49" charset="0"/>
                <a:cs typeface="Consolas" pitchFamily="49" charset="0"/>
              </a:rPr>
              <a:t>En caso de entrega de bienes o prestación de servicios por parte del proveedor, remito o certificación con firma y aclaración de un representante de la entidad.</a:t>
            </a:r>
          </a:p>
          <a:p>
            <a:pPr marL="864428" lvl="1" indent="-342900" algn="just">
              <a:buFontTx/>
              <a:buChar char="-"/>
            </a:pPr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pPr lvl="1" algn="just"/>
            <a:endParaRPr lang="es-ES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14794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7996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954212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ESPECÍFICOS: SUBSIDIOS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5810"/>
            <a:ext cx="834454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Subsidios en especie con destino específico o persona identificada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>
                <a:latin typeface="Consolas" pitchFamily="49" charset="0"/>
                <a:cs typeface="Consolas" pitchFamily="49" charset="0"/>
              </a:rPr>
              <a:t>Solicitud del beneficiario explicitando el motivo de su requerimiento.</a:t>
            </a:r>
          </a:p>
          <a:p>
            <a:pPr lvl="1" algn="just"/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>
                <a:latin typeface="Consolas" pitchFamily="49" charset="0"/>
                <a:cs typeface="Consolas" pitchFamily="49" charset="0"/>
              </a:rPr>
              <a:t>Encuesta socio-económica, informe social firmados por los responsables, o declaración jurada firmada por el beneficiario.</a:t>
            </a:r>
          </a:p>
          <a:p>
            <a:pPr marL="864428" lvl="1" indent="-342900" algn="just">
              <a:buFontTx/>
              <a:buChar char="-"/>
            </a:pPr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>
                <a:latin typeface="Consolas" pitchFamily="49" charset="0"/>
                <a:cs typeface="Consolas" pitchFamily="49" charset="0"/>
              </a:rPr>
              <a:t>Fotocopia DNI.</a:t>
            </a:r>
          </a:p>
          <a:p>
            <a:pPr lvl="1" algn="just"/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pPr lvl="1" algn="just"/>
            <a:endParaRPr lang="es-ES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10063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" y="-27996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954212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ESPECÍFICOS: SUBSIDIOS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¿Qué documentación debo adjuntar?</a:t>
            </a:r>
          </a:p>
          <a:p>
            <a:endParaRPr lang="es-ES" sz="2000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>
              <a:buFont typeface="Wingdings" pitchFamily="2" charset="2"/>
              <a:buChar char="q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Información </a:t>
            </a:r>
            <a:r>
              <a:rPr lang="es-ES" sz="2000" dirty="0" err="1" smtClean="0">
                <a:latin typeface="Consolas" pitchFamily="49" charset="0"/>
                <a:cs typeface="Consolas" pitchFamily="49" charset="0"/>
              </a:rPr>
              <a:t>respaldatoria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para: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2835810"/>
            <a:ext cx="8344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Subsidios en especie con destino específico o persona identificada</a:t>
            </a:r>
          </a:p>
          <a:p>
            <a:pPr lvl="1" algn="just"/>
            <a:endParaRPr lang="es-ES" sz="2000" b="1" dirty="0" smtClean="0">
              <a:latin typeface="Consolas" pitchFamily="49" charset="0"/>
              <a:cs typeface="Consolas" pitchFamily="49" charset="0"/>
            </a:endParaRPr>
          </a:p>
          <a:p>
            <a:pPr marL="864428" lvl="1" indent="-342900" algn="just">
              <a:buFontTx/>
              <a:buChar char="-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Cuando </a:t>
            </a:r>
            <a:r>
              <a:rPr lang="es-ES" sz="2000" dirty="0">
                <a:latin typeface="Consolas" pitchFamily="49" charset="0"/>
                <a:cs typeface="Consolas" pitchFamily="49" charset="0"/>
              </a:rPr>
              <a:t>sea imposible el cumplimiento de alguno de los requisitos, certificación de la autoridad competente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.</a:t>
            </a:r>
          </a:p>
          <a:p>
            <a:pPr lvl="1" algn="just"/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pPr lvl="1" algn="just"/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pPr lvl="1" algn="just"/>
            <a:endParaRPr lang="es-ES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" name="10 Flecha a la derecha con muesca"/>
          <p:cNvSpPr/>
          <p:nvPr/>
        </p:nvSpPr>
        <p:spPr>
          <a:xfrm>
            <a:off x="1141660" y="291102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0801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08" y="-24035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26220" y="612279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RETENCIONES</a:t>
            </a:r>
          </a:p>
          <a:p>
            <a:endParaRPr lang="es-ES" sz="2000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Normativas</a:t>
            </a:r>
            <a:endParaRPr lang="es-ES" sz="32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178620" y="2516425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Impuesto a las Ganancias - AFIP RG 830/00.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3231332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s-ES" sz="2000" dirty="0" smtClean="0">
                <a:latin typeface="Consolas" pitchFamily="49" charset="0"/>
                <a:cs typeface="Consolas" pitchFamily="49" charset="0"/>
              </a:rPr>
              <a:t>Aportes Patronales - AFIP RG 1784/04.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1178620" y="3924647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Ingresos Brutos - DPR Resolución 380/00.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177344" y="4628758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s-ES" sz="2000" dirty="0" smtClean="0">
                <a:latin typeface="Consolas" pitchFamily="49" charset="0"/>
                <a:cs typeface="Consolas" pitchFamily="49" charset="0"/>
              </a:rPr>
              <a:t>Ingresos Brutos - DPR Resolución 466/16.</a:t>
            </a:r>
          </a:p>
        </p:txBody>
      </p:sp>
      <p:sp>
        <p:nvSpPr>
          <p:cNvPr id="9" name="8 Flecha a la derecha con muesca"/>
          <p:cNvSpPr/>
          <p:nvPr/>
        </p:nvSpPr>
        <p:spPr>
          <a:xfrm>
            <a:off x="1128096" y="2630049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Flecha a la derecha con muesca"/>
          <p:cNvSpPr/>
          <p:nvPr/>
        </p:nvSpPr>
        <p:spPr>
          <a:xfrm>
            <a:off x="1112638" y="331113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Flecha a la derecha con muesca"/>
          <p:cNvSpPr/>
          <p:nvPr/>
        </p:nvSpPr>
        <p:spPr>
          <a:xfrm>
            <a:off x="1112638" y="4004451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Flecha a la derecha con muesca"/>
          <p:cNvSpPr/>
          <p:nvPr/>
        </p:nvSpPr>
        <p:spPr>
          <a:xfrm>
            <a:off x="1112638" y="4708562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80557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-10982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26220" y="612279"/>
            <a:ext cx="7704856" cy="156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CASOS PRÁCTICOS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50000"/>
              </a:lnSpc>
            </a:pPr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1168318" y="1644858"/>
            <a:ext cx="7992888" cy="42484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u="sng" dirty="0" smtClean="0"/>
              <a:t>CASO 1</a:t>
            </a:r>
          </a:p>
          <a:p>
            <a:pPr algn="just"/>
            <a:r>
              <a:rPr lang="es-ES" dirty="0" smtClean="0"/>
              <a:t>	</a:t>
            </a:r>
          </a:p>
          <a:p>
            <a:pPr algn="just"/>
            <a:r>
              <a:rPr lang="es-ES" dirty="0" smtClean="0"/>
              <a:t>La Provincia de Neuquén organizará el corriente año  «Los Juegos de la Araucanía», donde participarán aproximadamente 1.000 atletas.</a:t>
            </a:r>
          </a:p>
          <a:p>
            <a:pPr algn="just"/>
            <a:r>
              <a:rPr lang="es-ES" dirty="0"/>
              <a:t>	</a:t>
            </a:r>
            <a:endParaRPr lang="es-ES" dirty="0" smtClean="0"/>
          </a:p>
          <a:p>
            <a:pPr algn="just"/>
            <a:r>
              <a:rPr lang="es-ES" dirty="0" smtClean="0"/>
              <a:t>Para ello, el Ministro del área solicitó al S.A.F. que se tramiten las contrataciones de los siguientes servicios: </a:t>
            </a:r>
          </a:p>
          <a:p>
            <a:pPr algn="just"/>
            <a:endParaRPr lang="es-ES" dirty="0"/>
          </a:p>
          <a:p>
            <a:pPr algn="just"/>
            <a:r>
              <a:rPr lang="es-ES" dirty="0"/>
              <a:t>	</a:t>
            </a:r>
            <a:r>
              <a:rPr lang="es-ES" dirty="0" smtClean="0"/>
              <a:t>		- Alojamiento.</a:t>
            </a:r>
          </a:p>
          <a:p>
            <a:pPr algn="just"/>
            <a:r>
              <a:rPr lang="es-ES" dirty="0"/>
              <a:t>	</a:t>
            </a:r>
            <a:r>
              <a:rPr lang="es-ES" dirty="0" smtClean="0"/>
              <a:t>		- Catering.</a:t>
            </a:r>
          </a:p>
          <a:p>
            <a:pPr algn="just"/>
            <a:r>
              <a:rPr lang="es-ES" dirty="0"/>
              <a:t>	</a:t>
            </a:r>
            <a:r>
              <a:rPr lang="es-ES" dirty="0" smtClean="0"/>
              <a:t>		- Transporte.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96879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-10982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26220" y="612279"/>
            <a:ext cx="7704856" cy="156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CASOS PRÁCTICOS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50000"/>
              </a:lnSpc>
            </a:pPr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1168318" y="1644857"/>
            <a:ext cx="7992888" cy="45120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u="sng" dirty="0" smtClean="0"/>
              <a:t>CASO 2</a:t>
            </a:r>
          </a:p>
          <a:p>
            <a:pPr algn="just"/>
            <a:r>
              <a:rPr lang="es-ES" dirty="0" smtClean="0"/>
              <a:t>	</a:t>
            </a:r>
          </a:p>
          <a:p>
            <a:pPr algn="just"/>
            <a:r>
              <a:rPr lang="es-ES" dirty="0" smtClean="0"/>
              <a:t>El Ministro de Producción y Turismo necesita adquirir una máquina cosechadora la cual deberá cancelarse en moneda extranjera.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El precio de la máquina es de U$S 60.000.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Fecha de Pago: a 30 días.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Tipo de Cambio al momento de la contratación: U$S 1 = $15.70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Tipo de Cambio al momento del pago: ¿?</a:t>
            </a:r>
          </a:p>
          <a:p>
            <a:pPr algn="just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2284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-10982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26220" y="612279"/>
            <a:ext cx="7704856" cy="156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CASOS PRÁCTICOS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50000"/>
              </a:lnSpc>
            </a:pPr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1168318" y="1644857"/>
            <a:ext cx="7992888" cy="45120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u="sng" dirty="0" smtClean="0"/>
              <a:t>CASO 3</a:t>
            </a:r>
          </a:p>
          <a:p>
            <a:pPr algn="just"/>
            <a:r>
              <a:rPr lang="es-ES" dirty="0" smtClean="0"/>
              <a:t>	</a:t>
            </a:r>
          </a:p>
          <a:p>
            <a:pPr algn="just"/>
            <a:r>
              <a:rPr lang="es-ES" dirty="0" smtClean="0"/>
              <a:t>El Ministro de Desarrollo Social debe efectuar el pago de los siguientes programas: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	- Programa Integral a la Niñez y Adolescencia.</a:t>
            </a:r>
          </a:p>
          <a:p>
            <a:pPr algn="just"/>
            <a:r>
              <a:rPr lang="es-ES" dirty="0"/>
              <a:t>	</a:t>
            </a:r>
            <a:r>
              <a:rPr lang="es-ES" dirty="0" smtClean="0"/>
              <a:t>- Protección Integral al Adulto y la Familia.</a:t>
            </a:r>
          </a:p>
          <a:p>
            <a:pPr algn="just"/>
            <a:r>
              <a:rPr lang="es-ES" dirty="0"/>
              <a:t>	</a:t>
            </a:r>
            <a:r>
              <a:rPr lang="es-ES" dirty="0" smtClean="0"/>
              <a:t>- Protección Integral Al Adulto Mayor.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Para ello solicita a la Contaduría General la liquidación de un Cargo Específico.</a:t>
            </a:r>
          </a:p>
          <a:p>
            <a:pPr algn="just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74191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-10982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26220" y="612279"/>
            <a:ext cx="7704856" cy="156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CASOS PRÁCTICOS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50000"/>
              </a:lnSpc>
            </a:pPr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1168318" y="1644857"/>
            <a:ext cx="7992888" cy="45120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u="sng" dirty="0" smtClean="0"/>
              <a:t>CASO 4</a:t>
            </a:r>
          </a:p>
          <a:p>
            <a:pPr algn="just"/>
            <a:r>
              <a:rPr lang="es-ES" dirty="0" smtClean="0"/>
              <a:t>	</a:t>
            </a:r>
          </a:p>
          <a:p>
            <a:pPr algn="just"/>
            <a:r>
              <a:rPr lang="es-ES" dirty="0" smtClean="0"/>
              <a:t>Un paciente del Hospital Castro Rendón necesita una intervención quirúrgica en el Hospital Italiano de la Ciudad de Buenos Aires.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Dicho Hospital solicita el pago por anticipado para incluir al paciente en la lista de espera de intervenciones.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15 días después el paciente es operado y regresa a la Ciudad de Neuquén.</a:t>
            </a:r>
          </a:p>
          <a:p>
            <a:pPr algn="just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69809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" y="-107801"/>
            <a:ext cx="11357297" cy="8029103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690129" y="180231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PROCESO DE CONTRATACIÓN</a:t>
            </a:r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810196" y="999163"/>
            <a:ext cx="194421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/>
              <a:t>LLAMADO A LICITACIÓN</a:t>
            </a:r>
            <a:endParaRPr lang="es-ES" sz="1600" b="1" dirty="0"/>
          </a:p>
        </p:txBody>
      </p:sp>
      <p:sp>
        <p:nvSpPr>
          <p:cNvPr id="7" name="6 Rectángulo redondeado"/>
          <p:cNvSpPr/>
          <p:nvPr/>
        </p:nvSpPr>
        <p:spPr>
          <a:xfrm>
            <a:off x="822876" y="1863259"/>
            <a:ext cx="194421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/>
              <a:t>PREADJUDICACIÓN</a:t>
            </a:r>
            <a:endParaRPr lang="es-ES" sz="1600" b="1" dirty="0"/>
          </a:p>
        </p:txBody>
      </p:sp>
      <p:sp>
        <p:nvSpPr>
          <p:cNvPr id="12" name="11 Rectángulo redondeado"/>
          <p:cNvSpPr/>
          <p:nvPr/>
        </p:nvSpPr>
        <p:spPr>
          <a:xfrm>
            <a:off x="810196" y="2655347"/>
            <a:ext cx="194421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/>
              <a:t>ADJUDICACIÓN</a:t>
            </a:r>
            <a:endParaRPr lang="es-ES" sz="1600" b="1" dirty="0"/>
          </a:p>
        </p:txBody>
      </p:sp>
      <p:sp>
        <p:nvSpPr>
          <p:cNvPr id="13" name="12 Rectángulo redondeado"/>
          <p:cNvSpPr/>
          <p:nvPr/>
        </p:nvSpPr>
        <p:spPr>
          <a:xfrm>
            <a:off x="800164" y="3519443"/>
            <a:ext cx="2098263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/>
              <a:t>ORDEN DE COMPRA O CONTRATO</a:t>
            </a:r>
            <a:endParaRPr lang="es-ES" sz="1600" b="1" dirty="0"/>
          </a:p>
        </p:txBody>
      </p:sp>
      <p:sp>
        <p:nvSpPr>
          <p:cNvPr id="14" name="13 Rectángulo redondeado"/>
          <p:cNvSpPr/>
          <p:nvPr/>
        </p:nvSpPr>
        <p:spPr>
          <a:xfrm>
            <a:off x="822876" y="4383539"/>
            <a:ext cx="2098263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/>
              <a:t>PRESTACIÓN DE BIENES O SERVICIOS</a:t>
            </a:r>
            <a:endParaRPr lang="es-ES" sz="1600" b="1" dirty="0"/>
          </a:p>
        </p:txBody>
      </p:sp>
      <p:sp>
        <p:nvSpPr>
          <p:cNvPr id="15" name="14 Rectángulo redondeado"/>
          <p:cNvSpPr/>
          <p:nvPr/>
        </p:nvSpPr>
        <p:spPr>
          <a:xfrm>
            <a:off x="800163" y="5220791"/>
            <a:ext cx="2098263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/>
              <a:t>FACTURA O EQUIVALENTE</a:t>
            </a:r>
            <a:endParaRPr lang="es-ES" sz="1600" b="1" dirty="0"/>
          </a:p>
        </p:txBody>
      </p:sp>
      <p:sp>
        <p:nvSpPr>
          <p:cNvPr id="16" name="15 Rectángulo redondeado"/>
          <p:cNvSpPr/>
          <p:nvPr/>
        </p:nvSpPr>
        <p:spPr>
          <a:xfrm>
            <a:off x="822876" y="6012879"/>
            <a:ext cx="2098263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/>
              <a:t>CANCELACIÓN</a:t>
            </a:r>
            <a:endParaRPr lang="es-ES" sz="1600" b="1" dirty="0"/>
          </a:p>
        </p:txBody>
      </p:sp>
      <p:sp>
        <p:nvSpPr>
          <p:cNvPr id="17" name="16 Rectángulo redondeado"/>
          <p:cNvSpPr/>
          <p:nvPr/>
        </p:nvSpPr>
        <p:spPr>
          <a:xfrm>
            <a:off x="7002884" y="972319"/>
            <a:ext cx="194421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/>
              <a:t>PREVENTIVO</a:t>
            </a:r>
            <a:endParaRPr lang="es-ES" sz="1600" b="1" dirty="0"/>
          </a:p>
        </p:txBody>
      </p:sp>
      <p:sp>
        <p:nvSpPr>
          <p:cNvPr id="19" name="18 Rectángulo redondeado"/>
          <p:cNvSpPr/>
          <p:nvPr/>
        </p:nvSpPr>
        <p:spPr>
          <a:xfrm>
            <a:off x="7002884" y="2606810"/>
            <a:ext cx="194421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/>
              <a:t>COMPROMISO</a:t>
            </a:r>
            <a:endParaRPr lang="es-ES" sz="1600" b="1" dirty="0"/>
          </a:p>
        </p:txBody>
      </p:sp>
      <p:sp>
        <p:nvSpPr>
          <p:cNvPr id="20" name="19 Rectángulo redondeado"/>
          <p:cNvSpPr/>
          <p:nvPr/>
        </p:nvSpPr>
        <p:spPr>
          <a:xfrm>
            <a:off x="7002884" y="5203203"/>
            <a:ext cx="194421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/>
              <a:t>LIBRAMIENTO</a:t>
            </a:r>
            <a:endParaRPr lang="es-ES" sz="1600" b="1" dirty="0"/>
          </a:p>
        </p:txBody>
      </p:sp>
      <p:sp>
        <p:nvSpPr>
          <p:cNvPr id="21" name="20 Rectángulo redondeado"/>
          <p:cNvSpPr/>
          <p:nvPr/>
        </p:nvSpPr>
        <p:spPr>
          <a:xfrm>
            <a:off x="7002884" y="6032207"/>
            <a:ext cx="194421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/>
              <a:t>PAGO</a:t>
            </a:r>
            <a:endParaRPr lang="es-ES" sz="1600" b="1" dirty="0"/>
          </a:p>
        </p:txBody>
      </p:sp>
      <p:sp>
        <p:nvSpPr>
          <p:cNvPr id="22" name="21 Cheurón"/>
          <p:cNvSpPr/>
          <p:nvPr/>
        </p:nvSpPr>
        <p:spPr>
          <a:xfrm>
            <a:off x="3402484" y="1188343"/>
            <a:ext cx="3312368" cy="288032"/>
          </a:xfrm>
          <a:prstGeom prst="chevr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4" name="23 Cheurón"/>
          <p:cNvSpPr/>
          <p:nvPr/>
        </p:nvSpPr>
        <p:spPr>
          <a:xfrm>
            <a:off x="3373041" y="2786830"/>
            <a:ext cx="3312368" cy="288032"/>
          </a:xfrm>
          <a:prstGeom prst="chevr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5" name="24 Cheurón"/>
          <p:cNvSpPr/>
          <p:nvPr/>
        </p:nvSpPr>
        <p:spPr>
          <a:xfrm>
            <a:off x="3402484" y="5383223"/>
            <a:ext cx="3312368" cy="288032"/>
          </a:xfrm>
          <a:prstGeom prst="chevr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6" name="25 Cheurón"/>
          <p:cNvSpPr/>
          <p:nvPr/>
        </p:nvSpPr>
        <p:spPr>
          <a:xfrm>
            <a:off x="3373041" y="6192899"/>
            <a:ext cx="3312368" cy="288032"/>
          </a:xfrm>
          <a:prstGeom prst="chevr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78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666180" y="1116335"/>
            <a:ext cx="619268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RENDICIÓN </a:t>
            </a:r>
          </a:p>
          <a:p>
            <a:r>
              <a:rPr lang="es-ES" sz="3200" b="1" dirty="0" smtClean="0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22898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-10982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26220" y="612279"/>
            <a:ext cx="770485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 </a:t>
            </a:r>
          </a:p>
          <a:p>
            <a:endParaRPr lang="es-ES" dirty="0"/>
          </a:p>
        </p:txBody>
      </p:sp>
      <p:sp>
        <p:nvSpPr>
          <p:cNvPr id="5" name="4 Rectángulo redondeado"/>
          <p:cNvSpPr/>
          <p:nvPr/>
        </p:nvSpPr>
        <p:spPr>
          <a:xfrm>
            <a:off x="955546" y="2652626"/>
            <a:ext cx="1944216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b="1" dirty="0" smtClean="0">
                <a:latin typeface="Consolas" pitchFamily="49" charset="0"/>
                <a:cs typeface="Consolas" pitchFamily="49" charset="0"/>
              </a:rPr>
              <a:t>Tesorería</a:t>
            </a:r>
          </a:p>
          <a:p>
            <a:pPr algn="ctr"/>
            <a:r>
              <a:rPr lang="es-ES" sz="1800" b="1" dirty="0" smtClean="0">
                <a:latin typeface="Consolas" pitchFamily="49" charset="0"/>
                <a:cs typeface="Consolas" pitchFamily="49" charset="0"/>
              </a:rPr>
              <a:t>General de </a:t>
            </a:r>
          </a:p>
          <a:p>
            <a:pPr algn="ctr"/>
            <a:r>
              <a:rPr lang="es-ES" sz="1800" b="1" dirty="0" smtClean="0">
                <a:latin typeface="Consolas" pitchFamily="49" charset="0"/>
                <a:cs typeface="Consolas" pitchFamily="49" charset="0"/>
              </a:rPr>
              <a:t>la Provincia</a:t>
            </a:r>
            <a:endParaRPr lang="es-ES" sz="1800" b="1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3618508" y="2796642"/>
            <a:ext cx="1440947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b="1" dirty="0" smtClean="0">
                <a:latin typeface="Consolas" pitchFamily="49" charset="0"/>
                <a:cs typeface="Consolas" pitchFamily="49" charset="0"/>
              </a:rPr>
              <a:t>Anticipos</a:t>
            </a:r>
          </a:p>
          <a:p>
            <a:pPr algn="ctr"/>
            <a:r>
              <a:rPr lang="es-ES" sz="1800" b="1" dirty="0" smtClean="0">
                <a:latin typeface="Consolas" pitchFamily="49" charset="0"/>
                <a:cs typeface="Consolas" pitchFamily="49" charset="0"/>
              </a:rPr>
              <a:t>S.A.F.</a:t>
            </a:r>
            <a:endParaRPr lang="es-ES" sz="1800" b="1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6138788" y="1620391"/>
            <a:ext cx="2934671" cy="4513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ü"/>
            </a:pPr>
            <a:r>
              <a:rPr lang="es-ES" sz="1800" b="1" dirty="0" smtClean="0">
                <a:latin typeface="Consolas" pitchFamily="49" charset="0"/>
                <a:cs typeface="Consolas" pitchFamily="49" charset="0"/>
              </a:rPr>
              <a:t>Remuneraciones.</a:t>
            </a:r>
          </a:p>
        </p:txBody>
      </p:sp>
      <p:sp>
        <p:nvSpPr>
          <p:cNvPr id="10" name="9 Rectángulo redondeado"/>
          <p:cNvSpPr/>
          <p:nvPr/>
        </p:nvSpPr>
        <p:spPr>
          <a:xfrm>
            <a:off x="6138788" y="2700511"/>
            <a:ext cx="2934671" cy="11000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ü"/>
            </a:pPr>
            <a:r>
              <a:rPr lang="es-ES" sz="1800" b="1" dirty="0" smtClean="0">
                <a:latin typeface="Consolas" pitchFamily="49" charset="0"/>
                <a:cs typeface="Consolas" pitchFamily="49" charset="0"/>
              </a:rPr>
              <a:t>Pagos contra entrega de bienes y servicios.</a:t>
            </a:r>
          </a:p>
        </p:txBody>
      </p:sp>
      <p:sp>
        <p:nvSpPr>
          <p:cNvPr id="11" name="10 Rectángulo redondeado"/>
          <p:cNvSpPr/>
          <p:nvPr/>
        </p:nvSpPr>
        <p:spPr>
          <a:xfrm>
            <a:off x="6138788" y="4356695"/>
            <a:ext cx="3096344" cy="15121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ü"/>
            </a:pPr>
            <a:r>
              <a:rPr lang="es-ES" sz="1800" b="1" dirty="0" smtClean="0">
                <a:latin typeface="Consolas" pitchFamily="49" charset="0"/>
                <a:cs typeface="Consolas" pitchFamily="49" charset="0"/>
              </a:rPr>
              <a:t>Pagos que no permitan determinar su monto sino hasta la fecha de su efectivo pago.</a:t>
            </a:r>
          </a:p>
        </p:txBody>
      </p:sp>
      <p:sp>
        <p:nvSpPr>
          <p:cNvPr id="17" name="16 Flecha a la derecha con bandas"/>
          <p:cNvSpPr/>
          <p:nvPr/>
        </p:nvSpPr>
        <p:spPr>
          <a:xfrm>
            <a:off x="3042444" y="3084674"/>
            <a:ext cx="432048" cy="2203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408" y="5076775"/>
            <a:ext cx="679574" cy="411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408" y="3060551"/>
            <a:ext cx="682625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0139" y="1692399"/>
            <a:ext cx="682625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3033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-10982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26220" y="612279"/>
            <a:ext cx="770485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s-ES" sz="2000" dirty="0">
                <a:latin typeface="Consolas" pitchFamily="49" charset="0"/>
                <a:cs typeface="Consolas" pitchFamily="49" charset="0"/>
              </a:rPr>
              <a:t>Las entregas efectuadas por la Tesorería General de la Provincia, </a:t>
            </a:r>
            <a:r>
              <a:rPr lang="es-ES" sz="2000" b="1" dirty="0">
                <a:latin typeface="Consolas" pitchFamily="49" charset="0"/>
                <a:cs typeface="Consolas" pitchFamily="49" charset="0"/>
              </a:rPr>
              <a:t>serán depositados en el Banco de la Provincia</a:t>
            </a:r>
            <a:r>
              <a:rPr lang="es-ES" sz="2000" dirty="0">
                <a:latin typeface="Consolas" pitchFamily="49" charset="0"/>
                <a:cs typeface="Consolas" pitchFamily="49" charset="0"/>
              </a:rPr>
              <a:t> en cuentas individualizadas bajo la 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denominación: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6460" y="4260850"/>
            <a:ext cx="40481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1833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-10982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26220" y="612279"/>
            <a:ext cx="770485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Los Organismos Descentralizados podrán otorgar </a:t>
            </a:r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ANTICIPOS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con </a:t>
            </a:r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CARGO A RENDIR CUENTA DOCUMENTADA 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de la inversión (Cargos Específicos) en aquellos pagos que por sus características o modalidades deban abonarse por dependencias distantes del asiento central del S.A.F.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15082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" y="-10982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26220" y="612279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La </a:t>
            </a:r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RENDICIÓN DE FONDOS 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se efectuará conforme lo establezca el </a:t>
            </a:r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Reglamento de Rendición de Cuentas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08488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08" y="-24035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26220" y="612279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¿En qué normativa se encuentra establecido?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178620" y="2371046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s-ES" sz="2000" dirty="0" smtClean="0">
                <a:latin typeface="Consolas" pitchFamily="49" charset="0"/>
                <a:cs typeface="Consolas" pitchFamily="49" charset="0"/>
              </a:rPr>
              <a:t>Artículo Nº62, Ley 2141 de Administración Financiera y Control.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3231332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s-ES" sz="2000" dirty="0" smtClean="0">
                <a:latin typeface="Consolas" pitchFamily="49" charset="0"/>
                <a:cs typeface="Consolas" pitchFamily="49" charset="0"/>
              </a:rPr>
              <a:t>Disposición 83/05 de la Contaduría General.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1178620" y="3924647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s-ES" sz="2000" dirty="0" smtClean="0">
                <a:latin typeface="Consolas" pitchFamily="49" charset="0"/>
                <a:cs typeface="Consolas" pitchFamily="49" charset="0"/>
              </a:rPr>
              <a:t>Acuerdo Nº1120 del Tribunal de Cuentas.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177344" y="4628758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s-ES" sz="2000" dirty="0" smtClean="0">
                <a:latin typeface="Consolas" pitchFamily="49" charset="0"/>
                <a:cs typeface="Consolas" pitchFamily="49" charset="0"/>
              </a:rPr>
              <a:t>Circular Nº 15/74 de la Contaduría General.</a:t>
            </a:r>
          </a:p>
        </p:txBody>
      </p:sp>
      <p:sp>
        <p:nvSpPr>
          <p:cNvPr id="9" name="8 Flecha a la derecha con muesca"/>
          <p:cNvSpPr/>
          <p:nvPr/>
        </p:nvSpPr>
        <p:spPr>
          <a:xfrm>
            <a:off x="1128096" y="2630049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Flecha a la derecha con muesca"/>
          <p:cNvSpPr/>
          <p:nvPr/>
        </p:nvSpPr>
        <p:spPr>
          <a:xfrm>
            <a:off x="1112638" y="331113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Flecha a la derecha con muesca"/>
          <p:cNvSpPr/>
          <p:nvPr/>
        </p:nvSpPr>
        <p:spPr>
          <a:xfrm>
            <a:off x="1112638" y="4004451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Flecha a la derecha con muesca"/>
          <p:cNvSpPr/>
          <p:nvPr/>
        </p:nvSpPr>
        <p:spPr>
          <a:xfrm>
            <a:off x="1112638" y="4708562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08488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08" y="-24035"/>
            <a:ext cx="10693958" cy="756015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26220" y="612279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onsolas" pitchFamily="49" charset="0"/>
                <a:cs typeface="Consolas" pitchFamily="49" charset="0"/>
              </a:rPr>
              <a:t>CARGOS ESPECÍFICOS</a:t>
            </a:r>
          </a:p>
          <a:p>
            <a:endParaRPr lang="es-ES" sz="3200" b="1" dirty="0">
              <a:latin typeface="Consolas" pitchFamily="49" charset="0"/>
              <a:cs typeface="Consolas" pitchFamily="49" charset="0"/>
            </a:endParaRPr>
          </a:p>
          <a:p>
            <a:r>
              <a:rPr lang="es-ES" sz="2000" dirty="0" smtClean="0">
                <a:latin typeface="Consolas" pitchFamily="49" charset="0"/>
                <a:cs typeface="Consolas" pitchFamily="49" charset="0"/>
              </a:rPr>
              <a:t>¿Cómo se solicita?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178620" y="2371046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Nota al Contador General de la Provincia 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solicitando el cargo.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178620" y="3231332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s-ES" sz="2000" dirty="0" smtClean="0">
                <a:latin typeface="Consolas" pitchFamily="49" charset="0"/>
                <a:cs typeface="Consolas" pitchFamily="49" charset="0"/>
              </a:rPr>
              <a:t>Realizar el </a:t>
            </a:r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LIBRAMIENTO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1178620" y="3924647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s-ES" sz="2000" b="1" dirty="0" smtClean="0">
                <a:latin typeface="Consolas" pitchFamily="49" charset="0"/>
                <a:cs typeface="Consolas" pitchFamily="49" charset="0"/>
              </a:rPr>
              <a:t>SUBSIDIOS:</a:t>
            </a:r>
            <a:r>
              <a:rPr lang="es-ES" sz="2000" dirty="0" smtClean="0">
                <a:latin typeface="Consolas" pitchFamily="49" charset="0"/>
                <a:cs typeface="Consolas" pitchFamily="49" charset="0"/>
              </a:rPr>
              <a:t> solicitar a la Dir. Prov. de Finanzas la reserva de la cuota financiera.</a:t>
            </a:r>
          </a:p>
        </p:txBody>
      </p:sp>
      <p:sp>
        <p:nvSpPr>
          <p:cNvPr id="9" name="8 Flecha a la derecha con muesca"/>
          <p:cNvSpPr/>
          <p:nvPr/>
        </p:nvSpPr>
        <p:spPr>
          <a:xfrm>
            <a:off x="1128096" y="2630049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Flecha a la derecha con muesca"/>
          <p:cNvSpPr/>
          <p:nvPr/>
        </p:nvSpPr>
        <p:spPr>
          <a:xfrm>
            <a:off x="1112638" y="3311136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Flecha a la derecha con muesca"/>
          <p:cNvSpPr/>
          <p:nvPr/>
        </p:nvSpPr>
        <p:spPr>
          <a:xfrm>
            <a:off x="1112638" y="4004451"/>
            <a:ext cx="576064" cy="24050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84302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1034</Words>
  <Application>Microsoft Office PowerPoint</Application>
  <PresentationFormat>Personalizado</PresentationFormat>
  <Paragraphs>253</Paragraphs>
  <Slides>29</Slides>
  <Notes>26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0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nruiz</dc:creator>
  <cp:lastModifiedBy>mpinilla</cp:lastModifiedBy>
  <cp:revision>44</cp:revision>
  <dcterms:created xsi:type="dcterms:W3CDTF">2016-07-18T13:47:16Z</dcterms:created>
  <dcterms:modified xsi:type="dcterms:W3CDTF">2017-06-13T15:59:17Z</dcterms:modified>
</cp:coreProperties>
</file>