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9" r:id="rId2"/>
    <p:sldId id="301" r:id="rId3"/>
    <p:sldId id="284" r:id="rId4"/>
    <p:sldId id="285" r:id="rId5"/>
    <p:sldId id="264" r:id="rId6"/>
    <p:sldId id="286" r:id="rId7"/>
    <p:sldId id="287" r:id="rId8"/>
    <p:sldId id="288" r:id="rId9"/>
    <p:sldId id="289" r:id="rId10"/>
    <p:sldId id="290" r:id="rId11"/>
    <p:sldId id="291" r:id="rId12"/>
    <p:sldId id="270" r:id="rId13"/>
    <p:sldId id="292" r:id="rId14"/>
    <p:sldId id="293" r:id="rId15"/>
    <p:sldId id="294" r:id="rId16"/>
    <p:sldId id="274" r:id="rId17"/>
    <p:sldId id="275" r:id="rId18"/>
    <p:sldId id="276" r:id="rId19"/>
    <p:sldId id="295" r:id="rId20"/>
    <p:sldId id="296" r:id="rId21"/>
    <p:sldId id="297" r:id="rId22"/>
    <p:sldId id="298" r:id="rId23"/>
    <p:sldId id="299" r:id="rId24"/>
    <p:sldId id="300" r:id="rId25"/>
    <p:sldId id="282" r:id="rId26"/>
    <p:sldId id="260" r:id="rId27"/>
  </p:sldIdLst>
  <p:sldSz cx="10693400" cy="7561263"/>
  <p:notesSz cx="6858000" cy="9144000"/>
  <p:defaultTextStyle>
    <a:defPPr>
      <a:defRPr lang="es-E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544" autoAdjust="0"/>
    <p:restoredTop sz="94671" autoAdjust="0"/>
  </p:normalViewPr>
  <p:slideViewPr>
    <p:cSldViewPr>
      <p:cViewPr>
        <p:scale>
          <a:sx n="70" d="100"/>
          <a:sy n="70" d="100"/>
        </p:scale>
        <p:origin x="-1002" y="78"/>
      </p:cViewPr>
      <p:guideLst>
        <p:guide orient="horz" pos="2382"/>
        <p:guide pos="3368"/>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0DAC89-EFF0-448A-B0A1-91FD3820B012}" type="datetimeFigureOut">
              <a:rPr lang="es-ES" smtClean="0"/>
              <a:pPr/>
              <a:t>13/06/2017</a:t>
            </a:fld>
            <a:endParaRPr lang="es-ES"/>
          </a:p>
        </p:txBody>
      </p:sp>
      <p:sp>
        <p:nvSpPr>
          <p:cNvPr id="4" name="3 Marcador de imagen de diapositiva"/>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CDF5DD-2E42-4979-95FB-FBED51FD1D6E}" type="slidenum">
              <a:rPr lang="es-ES" smtClean="0"/>
              <a:pPr/>
              <a:t>‹Nº›</a:t>
            </a:fld>
            <a:endParaRPr lang="es-ES"/>
          </a:p>
        </p:txBody>
      </p:sp>
    </p:spTree>
    <p:extLst>
      <p:ext uri="{BB962C8B-B14F-4D97-AF65-F5344CB8AC3E}">
        <p14:creationId xmlns:p14="http://schemas.microsoft.com/office/powerpoint/2010/main" xmlns="" val="3219206589"/>
      </p:ext>
    </p:extLst>
  </p:cSld>
  <p:clrMap bg1="lt1" tx1="dk1" bg2="lt2" tx2="dk2" accent1="accent1" accent2="accent2" accent3="accent3" accent4="accent4" accent5="accent5" accent6="accent6" hlink="hlink" folHlink="folHlink"/>
  <p:notesStyle>
    <a:lvl1pPr marL="0" algn="l" defTabSz="1043056" rtl="0" eaLnBrk="1" latinLnBrk="0" hangingPunct="1">
      <a:defRPr sz="1400" kern="1200">
        <a:solidFill>
          <a:schemeClr val="tx1"/>
        </a:solidFill>
        <a:latin typeface="+mn-lt"/>
        <a:ea typeface="+mn-ea"/>
        <a:cs typeface="+mn-cs"/>
      </a:defRPr>
    </a:lvl1pPr>
    <a:lvl2pPr marL="521528" algn="l" defTabSz="1043056" rtl="0" eaLnBrk="1" latinLnBrk="0" hangingPunct="1">
      <a:defRPr sz="1400" kern="1200">
        <a:solidFill>
          <a:schemeClr val="tx1"/>
        </a:solidFill>
        <a:latin typeface="+mn-lt"/>
        <a:ea typeface="+mn-ea"/>
        <a:cs typeface="+mn-cs"/>
      </a:defRPr>
    </a:lvl2pPr>
    <a:lvl3pPr marL="1043056" algn="l" defTabSz="1043056" rtl="0" eaLnBrk="1" latinLnBrk="0" hangingPunct="1">
      <a:defRPr sz="1400" kern="1200">
        <a:solidFill>
          <a:schemeClr val="tx1"/>
        </a:solidFill>
        <a:latin typeface="+mn-lt"/>
        <a:ea typeface="+mn-ea"/>
        <a:cs typeface="+mn-cs"/>
      </a:defRPr>
    </a:lvl3pPr>
    <a:lvl4pPr marL="1564584" algn="l" defTabSz="1043056" rtl="0" eaLnBrk="1" latinLnBrk="0" hangingPunct="1">
      <a:defRPr sz="1400" kern="1200">
        <a:solidFill>
          <a:schemeClr val="tx1"/>
        </a:solidFill>
        <a:latin typeface="+mn-lt"/>
        <a:ea typeface="+mn-ea"/>
        <a:cs typeface="+mn-cs"/>
      </a:defRPr>
    </a:lvl4pPr>
    <a:lvl5pPr marL="2086112" algn="l" defTabSz="1043056" rtl="0" eaLnBrk="1" latinLnBrk="0" hangingPunct="1">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9234296C-0294-442C-946C-287A1F0B38B3}" type="slidenum">
              <a:rPr lang="es-ES" smtClean="0"/>
              <a:pPr/>
              <a:t>5</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9234296C-0294-442C-946C-287A1F0B38B3}" type="slidenum">
              <a:rPr lang="es-ES" smtClean="0"/>
              <a:pPr/>
              <a:t>12</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9234296C-0294-442C-946C-287A1F0B38B3}" type="slidenum">
              <a:rPr lang="es-ES" smtClean="0"/>
              <a:pPr/>
              <a:t>16</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9234296C-0294-442C-946C-287A1F0B38B3}" type="slidenum">
              <a:rPr lang="es-ES" smtClean="0"/>
              <a:pPr/>
              <a:t>18</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Salvo la cantidad de invitaciones el resto</a:t>
            </a:r>
            <a:r>
              <a:rPr lang="es-ES" baseline="0" dirty="0" smtClean="0"/>
              <a:t> de los requisitos es igual a lo dispuesto en el art. 11º de la Lic. </a:t>
            </a:r>
            <a:r>
              <a:rPr lang="es-ES" baseline="0" smtClean="0"/>
              <a:t>Pública.</a:t>
            </a:r>
            <a:endParaRPr lang="es-ES"/>
          </a:p>
        </p:txBody>
      </p:sp>
      <p:sp>
        <p:nvSpPr>
          <p:cNvPr id="4" name="3 Marcador de número de diapositiva"/>
          <p:cNvSpPr>
            <a:spLocks noGrp="1"/>
          </p:cNvSpPr>
          <p:nvPr>
            <p:ph type="sldNum" sz="quarter" idx="10"/>
          </p:nvPr>
        </p:nvSpPr>
        <p:spPr/>
        <p:txBody>
          <a:bodyPr/>
          <a:lstStyle/>
          <a:p>
            <a:fld id="{9234296C-0294-442C-946C-287A1F0B38B3}" type="slidenum">
              <a:rPr lang="es-ES" smtClean="0"/>
              <a:pPr/>
              <a:t>25</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802005" y="2348893"/>
            <a:ext cx="9089390" cy="1620771"/>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1123125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1896770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752715" y="302802"/>
            <a:ext cx="2406015" cy="645157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534670" y="302802"/>
            <a:ext cx="7039822" cy="645157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149705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345973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844705" y="4858812"/>
            <a:ext cx="9089390" cy="1501751"/>
          </a:xfrm>
        </p:spPr>
        <p:txBody>
          <a:bodyPr anchor="t"/>
          <a:lstStyle>
            <a:lvl1pPr algn="l">
              <a:defRPr sz="46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2550324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3149335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1821072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4160383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513504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34671" y="301050"/>
            <a:ext cx="3518055" cy="1281214"/>
          </a:xfrm>
        </p:spPr>
        <p:txBody>
          <a:bodyPr anchor="b"/>
          <a:lstStyle>
            <a:lvl1pPr algn="l">
              <a:defRPr sz="23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17227203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095981" y="5292884"/>
            <a:ext cx="6416040" cy="624855"/>
          </a:xfrm>
        </p:spPr>
        <p:txBody>
          <a:bodyPr anchor="b"/>
          <a:lstStyle>
            <a:lvl1pPr algn="l">
              <a:defRPr sz="23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095981" y="675613"/>
            <a:ext cx="6416040" cy="4536758"/>
          </a:xfrm>
        </p:spPr>
        <p:txBody>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endParaRPr lang="es-ES"/>
          </a:p>
        </p:txBody>
      </p:sp>
      <p:sp>
        <p:nvSpPr>
          <p:cNvPr id="4" name="3 Marcador de texto"/>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7F51DEA-A690-4662-A281-8643B45FD7EE}" type="datetimeFigureOut">
              <a:rPr lang="es-ES" smtClean="0"/>
              <a:pPr/>
              <a:t>13/06/2017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148595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534670" y="302801"/>
            <a:ext cx="9624060" cy="1260211"/>
          </a:xfrm>
          <a:prstGeom prst="rect">
            <a:avLst/>
          </a:prstGeom>
        </p:spPr>
        <p:txBody>
          <a:bodyPr vert="horz" lIns="104306" tIns="52153" rIns="104306" bIns="52153"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534670" y="1764295"/>
            <a:ext cx="9624060" cy="4990084"/>
          </a:xfrm>
          <a:prstGeom prst="rect">
            <a:avLst/>
          </a:prstGeom>
        </p:spPr>
        <p:txBody>
          <a:bodyPr vert="horz" lIns="104306" tIns="52153" rIns="104306" bIns="52153"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534670" y="7008171"/>
            <a:ext cx="2495127" cy="402567"/>
          </a:xfrm>
          <a:prstGeom prst="rect">
            <a:avLst/>
          </a:prstGeom>
        </p:spPr>
        <p:txBody>
          <a:bodyPr vert="horz" lIns="104306" tIns="52153" rIns="104306" bIns="52153" rtlCol="0" anchor="ctr"/>
          <a:lstStyle>
            <a:lvl1pPr algn="l">
              <a:defRPr sz="1400">
                <a:solidFill>
                  <a:schemeClr val="tx1">
                    <a:tint val="75000"/>
                  </a:schemeClr>
                </a:solidFill>
              </a:defRPr>
            </a:lvl1pPr>
          </a:lstStyle>
          <a:p>
            <a:fld id="{A7F51DEA-A690-4662-A281-8643B45FD7EE}" type="datetimeFigureOut">
              <a:rPr lang="es-ES" smtClean="0"/>
              <a:pPr/>
              <a:t>13/06/2017</a:t>
            </a:fld>
            <a:endParaRPr lang="es-ES"/>
          </a:p>
        </p:txBody>
      </p:sp>
      <p:sp>
        <p:nvSpPr>
          <p:cNvPr id="5" name="4 Marcador de pie de página"/>
          <p:cNvSpPr>
            <a:spLocks noGrp="1"/>
          </p:cNvSpPr>
          <p:nvPr>
            <p:ph type="ftr" sz="quarter" idx="3"/>
          </p:nvPr>
        </p:nvSpPr>
        <p:spPr>
          <a:xfrm>
            <a:off x="3653579" y="7008171"/>
            <a:ext cx="3386243" cy="402567"/>
          </a:xfrm>
          <a:prstGeom prst="rect">
            <a:avLst/>
          </a:prstGeom>
        </p:spPr>
        <p:txBody>
          <a:bodyPr vert="horz" lIns="104306" tIns="52153" rIns="104306" bIns="52153" rtlCol="0" anchor="ctr"/>
          <a:lstStyle>
            <a:lvl1pPr algn="ctr">
              <a:defRPr sz="14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7663603" y="7008171"/>
            <a:ext cx="2495127" cy="402567"/>
          </a:xfrm>
          <a:prstGeom prst="rect">
            <a:avLst/>
          </a:prstGeom>
        </p:spPr>
        <p:txBody>
          <a:bodyPr vert="horz" lIns="104306" tIns="52153" rIns="104306" bIns="52153" rtlCol="0" anchor="ctr"/>
          <a:lstStyle>
            <a:lvl1pPr algn="r">
              <a:defRPr sz="1400">
                <a:solidFill>
                  <a:schemeClr val="tx1">
                    <a:tint val="75000"/>
                  </a:schemeClr>
                </a:solidFill>
              </a:defRPr>
            </a:lvl1pPr>
          </a:lstStyle>
          <a:p>
            <a:fld id="{1F7E572D-35B0-4B90-9A7F-D0D1ECF9AEDF}" type="slidenum">
              <a:rPr lang="es-ES" smtClean="0"/>
              <a:pPr/>
              <a:t>‹Nº›</a:t>
            </a:fld>
            <a:endParaRPr lang="es-ES"/>
          </a:p>
        </p:txBody>
      </p:sp>
    </p:spTree>
    <p:extLst>
      <p:ext uri="{BB962C8B-B14F-4D97-AF65-F5344CB8AC3E}">
        <p14:creationId xmlns:p14="http://schemas.microsoft.com/office/powerpoint/2010/main" xmlns="" val="1420811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3056" rtl="0" eaLnBrk="1" latinLnBrk="0" hangingPunct="1">
        <a:spcBef>
          <a:spcPct val="0"/>
        </a:spcBef>
        <a:buNone/>
        <a:defRPr sz="5000" kern="1200">
          <a:solidFill>
            <a:schemeClr val="tx1"/>
          </a:solidFill>
          <a:latin typeface="+mj-lt"/>
          <a:ea typeface="+mj-ea"/>
          <a:cs typeface="+mj-cs"/>
        </a:defRPr>
      </a:lvl1pPr>
    </p:titleStyle>
    <p:bodyStyle>
      <a:lvl1pPr marL="391146" indent="-391146" algn="l" defTabSz="1043056"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47483" indent="-325955" algn="l" defTabSz="1043056"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3820" indent="-260764" algn="l" defTabSz="1043056"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534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6876"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s-E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2.neuquen.gov.ar/concursos-y-licitaciones/" TargetMode="Externa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58" y="1111"/>
            <a:ext cx="10693958" cy="7560152"/>
          </a:xfrm>
          <a:prstGeom prst="rect">
            <a:avLst/>
          </a:prstGeom>
        </p:spPr>
      </p:pic>
      <p:sp>
        <p:nvSpPr>
          <p:cNvPr id="5" name="2 Subtítulo"/>
          <p:cNvSpPr txBox="1">
            <a:spLocks/>
          </p:cNvSpPr>
          <p:nvPr/>
        </p:nvSpPr>
        <p:spPr>
          <a:xfrm>
            <a:off x="1" y="2423309"/>
            <a:ext cx="7489840" cy="4822926"/>
          </a:xfrm>
          <a:prstGeom prst="rect">
            <a:avLst/>
          </a:prstGeom>
        </p:spPr>
        <p:txBody>
          <a:bodyPr>
            <a:noAutofit/>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6600" b="1" i="0" u="none" strike="noStrike" kern="1200" cap="none" spc="0" normalizeH="0" baseline="0" noProof="0" dirty="0" smtClean="0">
                <a:ln>
                  <a:noFill/>
                </a:ln>
                <a:solidFill>
                  <a:srgbClr val="0099CC"/>
                </a:solidFill>
                <a:effectLst/>
                <a:uLnTx/>
                <a:uFillTx/>
                <a:latin typeface="Consolas" pitchFamily="49" charset="0"/>
                <a:ea typeface="+mj-ea"/>
                <a:cs typeface="Consolas" pitchFamily="49" charset="0"/>
              </a:rPr>
              <a:t>CONTRATACIONES</a:t>
            </a:r>
            <a:r>
              <a:rPr kumimoji="0" lang="es-ES" sz="4000" b="1" i="0" u="none" strike="noStrike" kern="1200" cap="none" spc="0" normalizeH="0" baseline="0" noProof="0" dirty="0" smtClean="0">
                <a:ln>
                  <a:noFill/>
                </a:ln>
                <a:solidFill>
                  <a:srgbClr val="0099CC"/>
                </a:solidFill>
                <a:effectLst/>
                <a:uLnTx/>
                <a:uFillTx/>
                <a:latin typeface="Consolas" pitchFamily="49" charset="0"/>
                <a:ea typeface="+mj-ea"/>
                <a:cs typeface="Consolas" pitchFamily="49" charset="0"/>
              </a:rPr>
              <a:t/>
            </a:r>
            <a:br>
              <a:rPr kumimoji="0" lang="es-ES" sz="4000" b="1" i="0" u="none" strike="noStrike" kern="1200" cap="none" spc="0" normalizeH="0" baseline="0" noProof="0" dirty="0" smtClean="0">
                <a:ln>
                  <a:noFill/>
                </a:ln>
                <a:solidFill>
                  <a:srgbClr val="0099CC"/>
                </a:solidFill>
                <a:effectLst/>
                <a:uLnTx/>
                <a:uFillTx/>
                <a:latin typeface="Consolas" pitchFamily="49" charset="0"/>
                <a:ea typeface="+mj-ea"/>
                <a:cs typeface="Consolas" pitchFamily="49" charset="0"/>
              </a:rPr>
            </a:br>
            <a:endParaRPr kumimoji="0" lang="es-ES" sz="4000" b="1" i="0" u="none" strike="noStrike" kern="1200" cap="none" spc="0" normalizeH="0" baseline="0" noProof="0" dirty="0" smtClean="0">
              <a:ln>
                <a:noFill/>
              </a:ln>
              <a:solidFill>
                <a:srgbClr val="0099CC"/>
              </a:solidFill>
              <a:effectLst/>
              <a:uLnTx/>
              <a:uFillTx/>
              <a:latin typeface="Consolas" pitchFamily="49" charset="0"/>
              <a:ea typeface="+mj-ea"/>
              <a:cs typeface="Consolas" pitchFamily="49" charset="0"/>
            </a:endParaRPr>
          </a:p>
        </p:txBody>
      </p:sp>
    </p:spTree>
    <p:extLst>
      <p:ext uri="{BB962C8B-B14F-4D97-AF65-F5344CB8AC3E}">
        <p14:creationId xmlns:p14="http://schemas.microsoft.com/office/powerpoint/2010/main" xmlns="" val="12289835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80169"/>
            <a:ext cx="9704418" cy="1208863"/>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5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relacionadas</a:t>
            </a:r>
            <a:endParaRPr kumimoji="0" lang="es-ES" sz="5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5" name="2 Marcador de contenido"/>
          <p:cNvSpPr txBox="1">
            <a:spLocks/>
          </p:cNvSpPr>
          <p:nvPr/>
        </p:nvSpPr>
        <p:spPr>
          <a:xfrm>
            <a:off x="0" y="2205358"/>
            <a:ext cx="9704418" cy="4489531"/>
          </a:xfrm>
          <a:prstGeom prst="rect">
            <a:avLst/>
          </a:prstGeom>
        </p:spPr>
        <p:txBody>
          <a:bodyPr>
            <a:normAutofit/>
          </a:bodyPr>
          <a:lstStyle/>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3000" b="0" i="0" u="none" strike="noStrike" kern="1200" cap="none" spc="0" normalizeH="0" baseline="0" noProof="0" smtClean="0">
                <a:ln>
                  <a:noFill/>
                </a:ln>
                <a:solidFill>
                  <a:schemeClr val="tx2">
                    <a:lumMod val="60000"/>
                    <a:lumOff val="40000"/>
                  </a:schemeClr>
                </a:solidFill>
                <a:effectLst/>
                <a:uLnTx/>
                <a:uFillTx/>
                <a:latin typeface="Consolas" pitchFamily="49" charset="0"/>
                <a:cs typeface="Consolas" pitchFamily="49" charset="0"/>
              </a:rPr>
              <a:t>No es necesario efectuar una compulsa de Precios para las contrataciones directas.</a:t>
            </a: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3000" b="0" i="0" u="none" strike="noStrike" kern="1200" cap="none" spc="0" normalizeH="0" baseline="0" noProof="0" smtClean="0">
              <a:ln>
                <a:noFill/>
              </a:ln>
              <a:solidFill>
                <a:schemeClr val="tx2">
                  <a:lumMod val="60000"/>
                  <a:lumOff val="40000"/>
                </a:schemeClr>
              </a:solidFill>
              <a:effectLst/>
              <a:uLnTx/>
              <a:uFillTx/>
              <a:latin typeface="Consolas" pitchFamily="49" charset="0"/>
              <a:cs typeface="Consolas" pitchFamily="49" charset="0"/>
            </a:endParaRP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3000" b="1" i="0" u="none" strike="noStrike" kern="1200" cap="none" spc="0" normalizeH="0" baseline="0" noProof="0" smtClean="0">
                <a:ln>
                  <a:noFill/>
                </a:ln>
                <a:solidFill>
                  <a:schemeClr val="tx2">
                    <a:lumMod val="60000"/>
                    <a:lumOff val="40000"/>
                  </a:schemeClr>
                </a:solidFill>
                <a:effectLst/>
                <a:uLnTx/>
                <a:uFillTx/>
                <a:latin typeface="Consolas" pitchFamily="49" charset="0"/>
                <a:cs typeface="Consolas" pitchFamily="49" charset="0"/>
              </a:rPr>
              <a:t>La adquisición de bienes de Capital ya no tiene niveles de autorización y aprobación diferenciales.</a:t>
            </a:r>
            <a:endParaRPr kumimoji="0" lang="es-ES" sz="3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endParaRPr>
          </a:p>
        </p:txBody>
      </p:sp>
    </p:spTree>
    <p:extLst>
      <p:ext uri="{BB962C8B-B14F-4D97-AF65-F5344CB8AC3E}">
        <p14:creationId xmlns:p14="http://schemas.microsoft.com/office/powerpoint/2010/main" xmlns="" val="3630333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80169"/>
            <a:ext cx="9704418" cy="1208863"/>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5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relacionadas</a:t>
            </a:r>
            <a:endParaRPr kumimoji="0" lang="es-ES" sz="5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6" name="5 CuadroTexto"/>
          <p:cNvSpPr txBox="1"/>
          <p:nvPr/>
        </p:nvSpPr>
        <p:spPr>
          <a:xfrm>
            <a:off x="0" y="1137425"/>
            <a:ext cx="9561542" cy="1336431"/>
          </a:xfrm>
          <a:prstGeom prst="rect">
            <a:avLst/>
          </a:prstGeom>
          <a:noFill/>
        </p:spPr>
        <p:txBody>
          <a:bodyPr wrap="square" lIns="104306" tIns="52153" rIns="104306" bIns="52153" rtlCol="0">
            <a:spAutoFit/>
          </a:bodyPr>
          <a:lstStyle/>
          <a:p>
            <a:pPr algn="just"/>
            <a:r>
              <a:rPr lang="es-ES" sz="2000" dirty="0" smtClean="0">
                <a:latin typeface="Consolas" pitchFamily="49" charset="0"/>
                <a:cs typeface="Consolas" pitchFamily="49" charset="0"/>
              </a:rPr>
              <a:t>Para las </a:t>
            </a:r>
            <a:r>
              <a:rPr lang="es-ES" sz="2000" b="1" dirty="0" smtClean="0">
                <a:solidFill>
                  <a:schemeClr val="tx2">
                    <a:lumMod val="60000"/>
                    <a:lumOff val="40000"/>
                  </a:schemeClr>
                </a:solidFill>
                <a:latin typeface="Consolas" pitchFamily="49" charset="0"/>
                <a:cs typeface="Consolas" pitchFamily="49" charset="0"/>
              </a:rPr>
              <a:t>contrataciones</a:t>
            </a:r>
            <a:r>
              <a:rPr lang="es-ES" sz="2000" dirty="0" smtClean="0">
                <a:latin typeface="Consolas" pitchFamily="49" charset="0"/>
                <a:cs typeface="Consolas" pitchFamily="49" charset="0"/>
              </a:rPr>
              <a:t> que efectúe la</a:t>
            </a:r>
            <a:r>
              <a:rPr lang="es-ES" sz="2000" b="1" dirty="0" smtClean="0">
                <a:latin typeface="Consolas" pitchFamily="49" charset="0"/>
                <a:cs typeface="Consolas" pitchFamily="49" charset="0"/>
              </a:rPr>
              <a:t> </a:t>
            </a:r>
            <a:r>
              <a:rPr lang="es-ES" sz="2000" b="1" dirty="0" smtClean="0">
                <a:solidFill>
                  <a:schemeClr val="tx2">
                    <a:lumMod val="60000"/>
                    <a:lumOff val="40000"/>
                  </a:schemeClr>
                </a:solidFill>
                <a:latin typeface="Consolas" pitchFamily="49" charset="0"/>
                <a:cs typeface="Consolas" pitchFamily="49" charset="0"/>
              </a:rPr>
              <a:t>Policía de la Provincia</a:t>
            </a:r>
            <a:r>
              <a:rPr lang="es-ES" sz="2000" b="1" dirty="0" smtClean="0">
                <a:latin typeface="Consolas" pitchFamily="49" charset="0"/>
                <a:cs typeface="Consolas" pitchFamily="49" charset="0"/>
              </a:rPr>
              <a:t> </a:t>
            </a:r>
            <a:r>
              <a:rPr lang="es-ES" sz="2000" dirty="0" smtClean="0">
                <a:latin typeface="Consolas" pitchFamily="49" charset="0"/>
                <a:cs typeface="Consolas" pitchFamily="49" charset="0"/>
              </a:rPr>
              <a:t>se estableció por </a:t>
            </a:r>
            <a:r>
              <a:rPr lang="es-ES" sz="2000" b="1" dirty="0" smtClean="0">
                <a:solidFill>
                  <a:schemeClr val="accent1"/>
                </a:solidFill>
                <a:latin typeface="Consolas" pitchFamily="49" charset="0"/>
                <a:cs typeface="Consolas" pitchFamily="49" charset="0"/>
              </a:rPr>
              <a:t>Decreto 793/16</a:t>
            </a:r>
            <a:r>
              <a:rPr lang="es-ES" sz="2000" dirty="0" smtClean="0">
                <a:latin typeface="Consolas" pitchFamily="49" charset="0"/>
                <a:cs typeface="Consolas" pitchFamily="49" charset="0"/>
              </a:rPr>
              <a:t>, una </a:t>
            </a:r>
            <a:r>
              <a:rPr lang="es-ES" sz="2000" b="1" dirty="0" smtClean="0">
                <a:solidFill>
                  <a:schemeClr val="tx2">
                    <a:lumMod val="60000"/>
                    <a:lumOff val="40000"/>
                  </a:schemeClr>
                </a:solidFill>
                <a:latin typeface="Consolas" pitchFamily="49" charset="0"/>
                <a:cs typeface="Consolas" pitchFamily="49" charset="0"/>
              </a:rPr>
              <a:t>escala</a:t>
            </a:r>
            <a:r>
              <a:rPr lang="es-ES" sz="2000" b="1" dirty="0" smtClean="0">
                <a:solidFill>
                  <a:schemeClr val="accent1">
                    <a:lumMod val="20000"/>
                    <a:lumOff val="80000"/>
                  </a:schemeClr>
                </a:solidFill>
                <a:latin typeface="Consolas" pitchFamily="49" charset="0"/>
                <a:cs typeface="Consolas" pitchFamily="49" charset="0"/>
              </a:rPr>
              <a:t> </a:t>
            </a:r>
            <a:r>
              <a:rPr lang="es-ES" sz="2000" b="1" dirty="0" smtClean="0">
                <a:solidFill>
                  <a:schemeClr val="tx2">
                    <a:lumMod val="60000"/>
                    <a:lumOff val="40000"/>
                  </a:schemeClr>
                </a:solidFill>
                <a:latin typeface="Consolas" pitchFamily="49" charset="0"/>
                <a:cs typeface="Consolas" pitchFamily="49" charset="0"/>
              </a:rPr>
              <a:t>de montos de contrataciones y niveles de autorización diferenciales</a:t>
            </a:r>
            <a:r>
              <a:rPr lang="es-ES" sz="2000" dirty="0" smtClean="0">
                <a:latin typeface="Consolas" pitchFamily="49" charset="0"/>
                <a:cs typeface="Consolas" pitchFamily="49" charset="0"/>
              </a:rPr>
              <a:t> a lo normado por el Reglamento de Contrataciones.</a:t>
            </a:r>
          </a:p>
        </p:txBody>
      </p:sp>
      <p:pic>
        <p:nvPicPr>
          <p:cNvPr id="7" name="Picture 2"/>
          <p:cNvPicPr>
            <a:picLocks noChangeAspect="1" noChangeArrowheads="1"/>
          </p:cNvPicPr>
          <p:nvPr/>
        </p:nvPicPr>
        <p:blipFill>
          <a:blip r:embed="rId3" cstate="print"/>
          <a:stretch>
            <a:fillRect/>
          </a:stretch>
        </p:blipFill>
        <p:spPr bwMode="auto">
          <a:xfrm>
            <a:off x="0" y="2637623"/>
            <a:ext cx="9690962" cy="1638502"/>
          </a:xfrm>
          <a:prstGeom prst="rect">
            <a:avLst/>
          </a:prstGeom>
          <a:ln w="38100" cap="sq">
            <a:solidFill>
              <a:schemeClr val="accent1">
                <a:lumMod val="60000"/>
                <a:lumOff val="40000"/>
              </a:schemeClr>
            </a:solidFill>
            <a:prstDash val="solid"/>
            <a:miter lim="800000"/>
          </a:ln>
          <a:effectLst>
            <a:outerShdw blurRad="50800" dist="38100" dir="2700000" algn="tl" rotWithShape="0">
              <a:srgbClr val="000000">
                <a:alpha val="43000"/>
              </a:srgbClr>
            </a:outerShdw>
          </a:effectLst>
        </p:spPr>
      </p:pic>
      <p:pic>
        <p:nvPicPr>
          <p:cNvPr id="9" name="Picture 4"/>
          <p:cNvPicPr>
            <a:picLocks noChangeAspect="1" noChangeArrowheads="1"/>
          </p:cNvPicPr>
          <p:nvPr/>
        </p:nvPicPr>
        <p:blipFill>
          <a:blip r:embed="rId4" cstate="print"/>
          <a:srcRect/>
          <a:stretch>
            <a:fillRect/>
          </a:stretch>
        </p:blipFill>
        <p:spPr bwMode="auto">
          <a:xfrm>
            <a:off x="0" y="4423573"/>
            <a:ext cx="9690962" cy="1811539"/>
          </a:xfrm>
          <a:prstGeom prst="rect">
            <a:avLst/>
          </a:prstGeom>
          <a:ln w="38100" cap="sq">
            <a:solidFill>
              <a:schemeClr val="tx2">
                <a:lumMod val="60000"/>
                <a:lumOff val="40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630333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250591" y="1260193"/>
            <a:ext cx="10442809" cy="2182816"/>
          </a:xfrm>
          <a:prstGeom prst="rect">
            <a:avLst/>
          </a:prstGeom>
          <a:noFill/>
        </p:spPr>
        <p:txBody>
          <a:bodyPr wrap="square" lIns="104306" tIns="52153" rIns="104306" bIns="52153" rtlCol="0">
            <a:spAutoFit/>
          </a:bodyPr>
          <a:lstStyle/>
          <a:p>
            <a:r>
              <a:rPr lang="es-ES" sz="2700" dirty="0" smtClean="0">
                <a:latin typeface="Consolas" pitchFamily="49" charset="0"/>
                <a:cs typeface="Consolas" pitchFamily="49" charset="0"/>
              </a:rPr>
              <a:t>Para las </a:t>
            </a:r>
            <a:r>
              <a:rPr lang="es-ES" sz="2700" b="1" dirty="0" smtClean="0">
                <a:solidFill>
                  <a:schemeClr val="tx2">
                    <a:lumMod val="60000"/>
                    <a:lumOff val="40000"/>
                  </a:schemeClr>
                </a:solidFill>
                <a:latin typeface="Consolas" pitchFamily="49" charset="0"/>
                <a:cs typeface="Consolas" pitchFamily="49" charset="0"/>
              </a:rPr>
              <a:t>contrataciones</a:t>
            </a:r>
            <a:r>
              <a:rPr lang="es-ES" sz="2700" dirty="0" smtClean="0">
                <a:latin typeface="Consolas" pitchFamily="49" charset="0"/>
                <a:cs typeface="Consolas" pitchFamily="49" charset="0"/>
              </a:rPr>
              <a:t> que efectúe la</a:t>
            </a:r>
            <a:r>
              <a:rPr lang="es-ES" sz="2700" b="1" dirty="0" smtClean="0">
                <a:latin typeface="Consolas" pitchFamily="49" charset="0"/>
                <a:cs typeface="Consolas" pitchFamily="49" charset="0"/>
              </a:rPr>
              <a:t> </a:t>
            </a:r>
            <a:r>
              <a:rPr lang="es-ES" sz="2700" b="1" dirty="0" smtClean="0">
                <a:solidFill>
                  <a:schemeClr val="tx2">
                    <a:lumMod val="60000"/>
                    <a:lumOff val="40000"/>
                  </a:schemeClr>
                </a:solidFill>
                <a:latin typeface="Consolas" pitchFamily="49" charset="0"/>
                <a:cs typeface="Consolas" pitchFamily="49" charset="0"/>
              </a:rPr>
              <a:t>Policía de la Provincia</a:t>
            </a:r>
            <a:r>
              <a:rPr lang="es-ES" sz="2700" b="1" dirty="0" smtClean="0">
                <a:latin typeface="Consolas" pitchFamily="49" charset="0"/>
                <a:cs typeface="Consolas" pitchFamily="49" charset="0"/>
              </a:rPr>
              <a:t> </a:t>
            </a:r>
            <a:r>
              <a:rPr lang="es-ES" sz="2700" dirty="0" smtClean="0">
                <a:latin typeface="Consolas" pitchFamily="49" charset="0"/>
                <a:cs typeface="Consolas" pitchFamily="49" charset="0"/>
              </a:rPr>
              <a:t>se estableció por </a:t>
            </a:r>
            <a:r>
              <a:rPr lang="es-ES" sz="2700" b="1" dirty="0" smtClean="0">
                <a:solidFill>
                  <a:schemeClr val="accent1"/>
                </a:solidFill>
                <a:latin typeface="Consolas" pitchFamily="49" charset="0"/>
                <a:cs typeface="Consolas" pitchFamily="49" charset="0"/>
              </a:rPr>
              <a:t>Decreto 793/16</a:t>
            </a:r>
            <a:r>
              <a:rPr lang="es-ES" sz="2700" dirty="0" smtClean="0">
                <a:latin typeface="Consolas" pitchFamily="49" charset="0"/>
                <a:cs typeface="Consolas" pitchFamily="49" charset="0"/>
              </a:rPr>
              <a:t>, una </a:t>
            </a:r>
            <a:r>
              <a:rPr lang="es-ES" sz="2700" b="1" dirty="0" smtClean="0">
                <a:solidFill>
                  <a:schemeClr val="tx2">
                    <a:lumMod val="60000"/>
                    <a:lumOff val="40000"/>
                  </a:schemeClr>
                </a:solidFill>
                <a:latin typeface="Consolas" pitchFamily="49" charset="0"/>
                <a:cs typeface="Consolas" pitchFamily="49" charset="0"/>
              </a:rPr>
              <a:t>escala</a:t>
            </a:r>
            <a:r>
              <a:rPr lang="es-ES" sz="2700" b="1" dirty="0" smtClean="0">
                <a:solidFill>
                  <a:schemeClr val="accent1">
                    <a:lumMod val="20000"/>
                    <a:lumOff val="80000"/>
                  </a:schemeClr>
                </a:solidFill>
                <a:latin typeface="Consolas" pitchFamily="49" charset="0"/>
                <a:cs typeface="Consolas" pitchFamily="49" charset="0"/>
              </a:rPr>
              <a:t> </a:t>
            </a:r>
            <a:r>
              <a:rPr lang="es-ES" sz="2700" b="1" dirty="0" smtClean="0">
                <a:solidFill>
                  <a:schemeClr val="tx2">
                    <a:lumMod val="60000"/>
                    <a:lumOff val="40000"/>
                  </a:schemeClr>
                </a:solidFill>
                <a:latin typeface="Consolas" pitchFamily="49" charset="0"/>
                <a:cs typeface="Consolas" pitchFamily="49" charset="0"/>
              </a:rPr>
              <a:t>de montos de contrataciones y niveles de autorización diferenciales</a:t>
            </a:r>
            <a:r>
              <a:rPr lang="es-ES" sz="2700" dirty="0" smtClean="0">
                <a:latin typeface="Consolas" pitchFamily="49" charset="0"/>
                <a:cs typeface="Consolas" pitchFamily="49" charset="0"/>
              </a:rPr>
              <a:t> a lo normado por el Reglamento de Contrataciones.</a:t>
            </a:r>
          </a:p>
        </p:txBody>
      </p:sp>
      <p:sp>
        <p:nvSpPr>
          <p:cNvPr id="10" name="1 Título"/>
          <p:cNvSpPr>
            <a:spLocks noGrp="1"/>
          </p:cNvSpPr>
          <p:nvPr>
            <p:ph type="title"/>
          </p:nvPr>
        </p:nvSpPr>
        <p:spPr>
          <a:xfrm>
            <a:off x="584763" y="157501"/>
            <a:ext cx="9323308" cy="1260211"/>
          </a:xfrm>
        </p:spPr>
        <p:txBody>
          <a:bodyPr>
            <a:normAutofit/>
          </a:bodyPr>
          <a:lstStyle/>
          <a:p>
            <a:pPr algn="ctr"/>
            <a:r>
              <a:rPr lang="es-ES" b="1" dirty="0" smtClean="0">
                <a:solidFill>
                  <a:schemeClr val="accent1">
                    <a:lumMod val="20000"/>
                    <a:lumOff val="80000"/>
                  </a:schemeClr>
                </a:solidFill>
              </a:rPr>
              <a:t>Modificaciones relacionadas</a:t>
            </a:r>
            <a:endParaRPr lang="es-ES" dirty="0">
              <a:solidFill>
                <a:srgbClr val="00B0F0"/>
              </a:solidFill>
            </a:endParaRPr>
          </a:p>
        </p:txBody>
      </p:sp>
      <p:pic>
        <p:nvPicPr>
          <p:cNvPr id="9" name="Picture 2"/>
          <p:cNvPicPr>
            <a:picLocks noGrp="1" noChangeAspect="1" noChangeArrowheads="1"/>
          </p:cNvPicPr>
          <p:nvPr>
            <p:ph idx="1"/>
          </p:nvPr>
        </p:nvPicPr>
        <p:blipFill>
          <a:blip r:embed="rId3" cstate="print"/>
          <a:stretch>
            <a:fillRect/>
          </a:stretch>
        </p:blipFill>
        <p:spPr bwMode="auto">
          <a:xfrm>
            <a:off x="501219" y="3386813"/>
            <a:ext cx="9690962" cy="1638502"/>
          </a:xfrm>
          <a:prstGeom prst="rect">
            <a:avLst/>
          </a:prstGeom>
          <a:ln w="38100" cap="sq">
            <a:solidFill>
              <a:schemeClr val="accent1">
                <a:lumMod val="60000"/>
                <a:lumOff val="40000"/>
              </a:schemeClr>
            </a:solidFill>
            <a:prstDash val="solid"/>
            <a:miter lim="800000"/>
          </a:ln>
          <a:effectLst>
            <a:outerShdw blurRad="50800" dist="38100" dir="2700000" algn="tl" rotWithShape="0">
              <a:srgbClr val="000000">
                <a:alpha val="43000"/>
              </a:srgbClr>
            </a:outerShdw>
          </a:effectLst>
        </p:spPr>
      </p:pic>
      <p:pic>
        <p:nvPicPr>
          <p:cNvPr id="2052" name="Picture 4"/>
          <p:cNvPicPr>
            <a:picLocks noChangeAspect="1" noChangeArrowheads="1"/>
          </p:cNvPicPr>
          <p:nvPr/>
        </p:nvPicPr>
        <p:blipFill>
          <a:blip r:embed="rId4" cstate="print"/>
          <a:srcRect/>
          <a:stretch>
            <a:fillRect/>
          </a:stretch>
        </p:blipFill>
        <p:spPr bwMode="auto">
          <a:xfrm>
            <a:off x="501219" y="5198378"/>
            <a:ext cx="9690962" cy="1811539"/>
          </a:xfrm>
          <a:prstGeom prst="rect">
            <a:avLst/>
          </a:prstGeom>
          <a:ln w="38100" cap="sq">
            <a:solidFill>
              <a:schemeClr val="accent2">
                <a:lumMod val="40000"/>
                <a:lumOff val="60000"/>
              </a:schemeClr>
            </a:solidFill>
            <a:prstDash val="solid"/>
            <a:miter lim="800000"/>
          </a:ln>
          <a:effectLst>
            <a:outerShdw blurRad="50800" dist="38100" dir="2700000" algn="tl" rotWithShape="0">
              <a:srgbClr val="000000">
                <a:alpha val="43000"/>
              </a:srgbClr>
            </a:outerShdw>
          </a:effectLst>
        </p:spPr>
      </p:pic>
      <p:sp>
        <p:nvSpPr>
          <p:cNvPr id="7" name="6 Marcador de número de diapositiva"/>
          <p:cNvSpPr>
            <a:spLocks noGrp="1"/>
          </p:cNvSpPr>
          <p:nvPr>
            <p:ph type="sldNum" sz="quarter" idx="12"/>
          </p:nvPr>
        </p:nvSpPr>
        <p:spPr/>
        <p:txBody>
          <a:bodyPr/>
          <a:lstStyle/>
          <a:p>
            <a:fld id="{B5BB1BE5-AC7B-448F-8EB5-BB2B23D06159}" type="slidenum">
              <a:rPr lang="es-ES" smtClean="0"/>
              <a:pPr/>
              <a:t>12</a:t>
            </a:fld>
            <a:endParaRPr lang="es-E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6" name="1 Título"/>
          <p:cNvSpPr txBox="1">
            <a:spLocks/>
          </p:cNvSpPr>
          <p:nvPr/>
        </p:nvSpPr>
        <p:spPr>
          <a:xfrm>
            <a:off x="0" y="1708929"/>
            <a:ext cx="7275526" cy="3707400"/>
          </a:xfrm>
          <a:prstGeom prst="rect">
            <a:avLst/>
          </a:prstGeom>
        </p:spPr>
        <p:txBody>
          <a:bodyPr>
            <a:normAutofit/>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8000" b="1" i="0" u="none" strike="noStrike" kern="1200" cap="none" spc="0" normalizeH="0" baseline="0" noProof="0" dirty="0" smtClean="0">
                <a:ln>
                  <a:noFill/>
                </a:ln>
                <a:solidFill>
                  <a:schemeClr val="accent1">
                    <a:lumMod val="20000"/>
                    <a:lumOff val="80000"/>
                  </a:schemeClr>
                </a:solidFill>
                <a:effectLst/>
                <a:uLnTx/>
                <a:uFillTx/>
                <a:latin typeface="Consolas" pitchFamily="49" charset="0"/>
                <a:ea typeface="+mj-ea"/>
                <a:cs typeface="Consolas" pitchFamily="49" charset="0"/>
              </a:rPr>
              <a:t>Decreto 381/17</a:t>
            </a:r>
          </a:p>
          <a:p>
            <a:pPr marL="0" marR="0" lvl="0" indent="0" algn="ctr" defTabSz="1043056" rtl="0" eaLnBrk="1" fontAlgn="auto" latinLnBrk="0" hangingPunct="1">
              <a:lnSpc>
                <a:spcPct val="100000"/>
              </a:lnSpc>
              <a:spcBef>
                <a:spcPct val="0"/>
              </a:spcBef>
              <a:spcAft>
                <a:spcPts val="0"/>
              </a:spcAft>
              <a:buClrTx/>
              <a:buSzTx/>
              <a:buFontTx/>
              <a:buNone/>
              <a:tabLst/>
              <a:defRPr/>
            </a:pPr>
            <a:endParaRPr kumimoji="0" lang="es-ES" sz="8000" b="1" i="0" u="none" strike="noStrike" kern="1200" cap="none" spc="0" normalizeH="0" baseline="0" noProof="0" dirty="0">
              <a:ln>
                <a:noFill/>
              </a:ln>
              <a:solidFill>
                <a:schemeClr val="accent1">
                  <a:lumMod val="60000"/>
                  <a:lumOff val="40000"/>
                </a:schemeClr>
              </a:solidFill>
              <a:effectLst/>
              <a:uLnTx/>
              <a:uFillTx/>
              <a:latin typeface="Consolas" pitchFamily="49" charset="0"/>
              <a:ea typeface="+mj-ea"/>
              <a:cs typeface="Consolas" pitchFamily="49" charset="0"/>
            </a:endParaRPr>
          </a:p>
        </p:txBody>
      </p:sp>
    </p:spTree>
    <p:extLst>
      <p:ext uri="{BB962C8B-B14F-4D97-AF65-F5344CB8AC3E}">
        <p14:creationId xmlns:p14="http://schemas.microsoft.com/office/powerpoint/2010/main" xmlns="" val="1228983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423045"/>
            <a:ext cx="9704418" cy="928693"/>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5" name="7 Marcador de contenido"/>
          <p:cNvSpPr txBox="1">
            <a:spLocks/>
          </p:cNvSpPr>
          <p:nvPr/>
        </p:nvSpPr>
        <p:spPr>
          <a:xfrm>
            <a:off x="0" y="1280301"/>
            <a:ext cx="9704418" cy="5901821"/>
          </a:xfrm>
          <a:prstGeom prst="rect">
            <a:avLst/>
          </a:prstGeom>
        </p:spPr>
        <p:txBody>
          <a:bodyPr>
            <a:normAutofit/>
          </a:bodyPr>
          <a:lstStyle/>
          <a:p>
            <a:pPr marL="391146" marR="0" lvl="0" indent="-391146" algn="l" defTabSz="1043056" rtl="0" eaLnBrk="1" fontAlgn="auto" latinLnBrk="0" hangingPunct="1">
              <a:lnSpc>
                <a:spcPct val="100000"/>
              </a:lnSpc>
              <a:spcBef>
                <a:spcPct val="20000"/>
              </a:spcBef>
              <a:spcAft>
                <a:spcPts val="0"/>
              </a:spcAft>
              <a:buClrTx/>
              <a:buSzTx/>
              <a:buFont typeface="Arial" pitchFamily="34" charset="0"/>
              <a:buNone/>
              <a:tabLst/>
              <a:defRPr/>
            </a:pPr>
            <a:r>
              <a:rPr kumimoji="0" lang="es-ES" sz="2800" b="1" i="0" u="sng"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A los art. 8 y 9º: Publicidad de la Lic. Pública</a:t>
            </a: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23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23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La </a:t>
            </a:r>
            <a:r>
              <a:rPr kumimoji="0" lang="es-ES" sz="23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Publicación</a:t>
            </a:r>
            <a:r>
              <a:rPr kumimoji="0" lang="es-ES" sz="23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en medios de difusión, antes previsto en los art. 8º (diarios) y 9º (otros), ha pasado a ser </a:t>
            </a:r>
            <a:r>
              <a:rPr kumimoji="0" lang="es-ES" sz="23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optativa</a:t>
            </a:r>
            <a:r>
              <a:rPr kumimoji="0" lang="es-ES" sz="23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(actual art. 9º) según lo considere conveniente y oportuno el organismo licitante y podrá ser en 1 </a:t>
            </a:r>
            <a:r>
              <a:rPr kumimoji="0" lang="es-ES" sz="2300" b="1" i="0" u="sng"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diario</a:t>
            </a:r>
            <a:r>
              <a:rPr kumimoji="0" lang="es-ES" sz="23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de amplia difusión de la zona donde de cumplimentará la contratación y otros de otras jurisdicciones.</a:t>
            </a: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v"/>
              <a:tabLst/>
              <a:defRPr/>
            </a:pPr>
            <a:endPar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v"/>
              <a:tabLst/>
              <a:defRPr/>
            </a:pP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No habla en este caso de plazos mínimos </a:t>
            </a:r>
            <a:r>
              <a:rPr kumimoji="0" lang="es-ES" sz="20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pero es oportuno hacerlo con la misma anticipación mínima exigida para los medios obligatorios (2 días hábiles previos a la apertura).</a:t>
            </a: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2300" b="0" i="0" u="none" strike="noStrike" kern="1200" cap="none" spc="0" normalizeH="0" baseline="0" noProof="0" dirty="0">
              <a:ln>
                <a:noFill/>
              </a:ln>
              <a:solidFill>
                <a:schemeClr val="tx2">
                  <a:lumMod val="75000"/>
                </a:schemeClr>
              </a:solidFill>
              <a:effectLst/>
              <a:uLnTx/>
              <a:uFillTx/>
              <a:latin typeface="Consolas" pitchFamily="49" charset="0"/>
              <a:cs typeface="Consolas" pitchFamily="49" charset="0"/>
            </a:endParaRPr>
          </a:p>
        </p:txBody>
      </p:sp>
    </p:spTree>
    <p:extLst>
      <p:ext uri="{BB962C8B-B14F-4D97-AF65-F5344CB8AC3E}">
        <p14:creationId xmlns:p14="http://schemas.microsoft.com/office/powerpoint/2010/main" xmlns="" val="3630333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58" y="0"/>
            <a:ext cx="10693958" cy="7560152"/>
          </a:xfrm>
          <a:prstGeom prst="rect">
            <a:avLst/>
          </a:prstGeom>
        </p:spPr>
      </p:pic>
      <p:sp>
        <p:nvSpPr>
          <p:cNvPr id="8" name="1 Título"/>
          <p:cNvSpPr txBox="1">
            <a:spLocks/>
          </p:cNvSpPr>
          <p:nvPr/>
        </p:nvSpPr>
        <p:spPr>
          <a:xfrm>
            <a:off x="0" y="208732"/>
            <a:ext cx="9704418" cy="642942"/>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p>
          <a:p>
            <a:pPr marL="0" marR="0" lvl="0" indent="0" algn="ctr" defTabSz="1043056" rtl="0" eaLnBrk="1" fontAlgn="auto" latinLnBrk="0" hangingPunct="1">
              <a:lnSpc>
                <a:spcPct val="100000"/>
              </a:lnSpc>
              <a:spcBef>
                <a:spcPct val="0"/>
              </a:spcBef>
              <a:spcAft>
                <a:spcPts val="0"/>
              </a:spcAft>
              <a:buClrTx/>
              <a:buSzTx/>
              <a:buFontTx/>
              <a:buNone/>
              <a:tabLst/>
              <a:defRPr/>
            </a:pP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6" name="7 Marcador de contenido"/>
          <p:cNvSpPr txBox="1">
            <a:spLocks/>
          </p:cNvSpPr>
          <p:nvPr/>
        </p:nvSpPr>
        <p:spPr>
          <a:xfrm>
            <a:off x="0" y="923111"/>
            <a:ext cx="9682118" cy="5429288"/>
          </a:xfrm>
          <a:prstGeom prst="rect">
            <a:avLst/>
          </a:prstGeom>
        </p:spPr>
        <p:txBody>
          <a:bodyPr>
            <a:normAutofit/>
          </a:bodyPr>
          <a:lstStyle/>
          <a:p>
            <a:pPr marL="391146" marR="0" lvl="0" indent="-391146" algn="ctr"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26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endParaRPr>
          </a:p>
          <a:p>
            <a:pPr marL="391146" marR="0" lvl="0" indent="-391146" algn="ctr" defTabSz="1043056" rtl="0" eaLnBrk="1" fontAlgn="auto" latinLnBrk="0" hangingPunct="1">
              <a:lnSpc>
                <a:spcPct val="100000"/>
              </a:lnSpc>
              <a:spcBef>
                <a:spcPct val="20000"/>
              </a:spcBef>
              <a:spcAft>
                <a:spcPts val="0"/>
              </a:spcAft>
              <a:buClrTx/>
              <a:buSzTx/>
              <a:buFont typeface="Arial" pitchFamily="34" charset="0"/>
              <a:buNone/>
              <a:tabLst/>
              <a:defRPr/>
            </a:pPr>
            <a:r>
              <a:rPr kumimoji="0" lang="es-ES" sz="26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Medios obligatorios de Publicidad de la Lic. </a:t>
            </a:r>
            <a:r>
              <a:rPr kumimoji="0" lang="es-ES" sz="2600" b="1" i="0" u="sng" strike="noStrike" kern="1200" cap="none" spc="0" normalizeH="0" baseline="0" noProof="0" dirty="0" err="1" smtClean="0">
                <a:ln>
                  <a:noFill/>
                </a:ln>
                <a:solidFill>
                  <a:schemeClr val="tx2">
                    <a:lumMod val="60000"/>
                    <a:lumOff val="40000"/>
                  </a:schemeClr>
                </a:solidFill>
                <a:effectLst/>
                <a:uLnTx/>
                <a:uFillTx/>
                <a:latin typeface="Consolas" pitchFamily="49" charset="0"/>
                <a:ea typeface="+mn-ea"/>
                <a:cs typeface="Consolas" pitchFamily="49" charset="0"/>
              </a:rPr>
              <a:t>Púb</a:t>
            </a:r>
            <a:r>
              <a:rPr kumimoji="0" lang="es-ES" sz="26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a:t>
            </a:r>
          </a:p>
          <a:p>
            <a:pPr marL="391146" marR="0" lvl="0" indent="-391146" algn="ctr"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6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endParaRPr>
          </a:p>
          <a:p>
            <a:pPr marL="391146" marR="0" lvl="0" indent="-391146" algn="ctr"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6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2000" b="1" i="0" u="sng"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Art. 8 inc. A) y b):</a:t>
            </a:r>
          </a:p>
          <a:p>
            <a:pPr marL="847483" marR="0" lvl="1" indent="-325955" algn="l" defTabSz="1043056" rtl="0" eaLnBrk="1" fontAlgn="auto" latinLnBrk="0" hangingPunct="1">
              <a:lnSpc>
                <a:spcPct val="100000"/>
              </a:lnSpc>
              <a:spcBef>
                <a:spcPct val="20000"/>
              </a:spcBef>
              <a:spcAft>
                <a:spcPts val="0"/>
              </a:spcAft>
              <a:buClrTx/>
              <a:buSzTx/>
              <a:tabLst/>
              <a:defRPr/>
            </a:pPr>
            <a:endParaRPr kumimoji="0" lang="es-ES" sz="600" b="1" i="0" u="sng"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a)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Boletín Oficial </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u Órgano que lo reemplace.</a:t>
            </a:r>
          </a:p>
          <a:p>
            <a:pPr marL="1303820" marR="0" lvl="2" indent="-260764" algn="l" defTabSz="1043056" rtl="0" eaLnBrk="1" fontAlgn="auto" latinLnBrk="0" hangingPunct="1">
              <a:lnSpc>
                <a:spcPct val="100000"/>
              </a:lnSpc>
              <a:spcBef>
                <a:spcPct val="20000"/>
              </a:spcBef>
              <a:spcAft>
                <a:spcPts val="0"/>
              </a:spcAft>
              <a:buClrTx/>
              <a:buSzTx/>
              <a:tabLst/>
              <a:defRPr/>
            </a:pPr>
            <a:endPar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b) En la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página web </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oficial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hasta</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el día de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la apertura</a:t>
            </a:r>
          </a:p>
          <a:p>
            <a:pPr marL="1303820" marR="0" lvl="2" indent="-260764" algn="l" defTabSz="1043056" rtl="0" eaLnBrk="1" fontAlgn="auto" latinLnBrk="0" hangingPunct="1">
              <a:lnSpc>
                <a:spcPct val="100000"/>
              </a:lnSpc>
              <a:spcBef>
                <a:spcPct val="20000"/>
              </a:spcBef>
              <a:spcAft>
                <a:spcPts val="0"/>
              </a:spcAft>
              <a:buClrTx/>
              <a:buSzTx/>
              <a:tabLst/>
              <a:defRPr/>
            </a:pPr>
            <a:endParaRPr kumimoji="0" lang="es-ES" sz="6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v"/>
              <a:tabLst/>
              <a:defRPr/>
            </a:pPr>
            <a:r>
              <a:rPr kumimoji="0" lang="es-ES" sz="23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hlinkClick r:id="rId3"/>
              </a:rPr>
              <a:t>http://w2.neuquen.gov.ar/concursos-y-licitaciones/</a:t>
            </a:r>
            <a:endPar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825348" marR="0" lvl="3" indent="-260764"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En el sitio oficial del gobierno de la </a:t>
            </a:r>
            <a:r>
              <a:rPr kumimoji="0" lang="es-ES" sz="1800" b="1" i="0" u="none" strike="noStrike" kern="1200" cap="none" spc="0" normalizeH="0" baseline="0" noProof="0" dirty="0" err="1" smtClean="0">
                <a:ln>
                  <a:noFill/>
                </a:ln>
                <a:solidFill>
                  <a:schemeClr val="tx2">
                    <a:lumMod val="75000"/>
                  </a:schemeClr>
                </a:solidFill>
                <a:effectLst/>
                <a:uLnTx/>
                <a:uFillTx/>
                <a:latin typeface="Consolas" pitchFamily="49" charset="0"/>
                <a:ea typeface="+mn-ea"/>
                <a:cs typeface="Consolas" pitchFamily="49" charset="0"/>
              </a:rPr>
              <a:t>Pcia</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Del Neuquén en la sección “actualidad”, en la solapa “concursos y licitaciones”</a:t>
            </a:r>
          </a:p>
          <a:p>
            <a:pPr marL="1825348" marR="0" lvl="3" indent="-260764" algn="l" defTabSz="1043056" rtl="0" eaLnBrk="1" fontAlgn="auto" latinLnBrk="0" hangingPunct="1">
              <a:lnSpc>
                <a:spcPct val="100000"/>
              </a:lnSpc>
              <a:spcBef>
                <a:spcPct val="20000"/>
              </a:spcBef>
              <a:spcAft>
                <a:spcPts val="0"/>
              </a:spcAft>
              <a:buClrTx/>
              <a:buSzTx/>
              <a:tabLst/>
              <a:defRPr/>
            </a:pPr>
            <a:endParaRPr kumimoji="0" lang="es-ES" sz="6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v"/>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c)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Plazo mínimo de anticipación en que debe publicarse: 2 días HÁBILES previos al acto de apertura</a:t>
            </a:r>
          </a:p>
          <a:p>
            <a:pPr marL="1825348" marR="0" lvl="3" indent="-260764" algn="l" defTabSz="1043056" rtl="0" eaLnBrk="1" fontAlgn="auto" latinLnBrk="0" hangingPunct="1">
              <a:lnSpc>
                <a:spcPct val="100000"/>
              </a:lnSpc>
              <a:spcBef>
                <a:spcPct val="20000"/>
              </a:spcBef>
              <a:spcAft>
                <a:spcPts val="0"/>
              </a:spcAft>
              <a:buClrTx/>
              <a:buSzTx/>
              <a:buFont typeface="Wingdings" pitchFamily="2" charset="2"/>
              <a:buChar char="v"/>
              <a:tabLst/>
              <a:defRPr/>
            </a:pPr>
            <a:endParaRPr kumimoji="0" lang="es-ES" sz="23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2300" b="1" i="0" u="none" strike="noStrike" kern="1200" cap="none" spc="0" normalizeH="0" baseline="0" noProof="0" dirty="0">
              <a:ln>
                <a:noFill/>
              </a:ln>
              <a:solidFill>
                <a:schemeClr val="tx2">
                  <a:lumMod val="75000"/>
                </a:schemeClr>
              </a:solidFill>
              <a:effectLst/>
              <a:uLnTx/>
              <a:uFillTx/>
              <a:latin typeface="Consolas" pitchFamily="49" charset="0"/>
              <a:ea typeface="+mn-ea"/>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1"/>
            <a:ext cx="10693399" cy="7561263"/>
          </a:xfrm>
          <a:prstGeom prst="rect">
            <a:avLst/>
          </a:prstGeom>
          <a:noFill/>
          <a:ln w="9525">
            <a:noFill/>
            <a:miter lim="800000"/>
            <a:headEnd/>
            <a:tailEnd/>
          </a:ln>
          <a:effectLst/>
        </p:spPr>
      </p:pic>
      <p:sp>
        <p:nvSpPr>
          <p:cNvPr id="5" name="4 Flecha a la derecha con bandas"/>
          <p:cNvSpPr/>
          <p:nvPr/>
        </p:nvSpPr>
        <p:spPr>
          <a:xfrm rot="10800000">
            <a:off x="2560618" y="208731"/>
            <a:ext cx="918970" cy="529319"/>
          </a:xfrm>
          <a:prstGeom prst="stripedRightArrow">
            <a:avLst/>
          </a:prstGeom>
        </p:spPr>
        <p:style>
          <a:lnRef idx="1">
            <a:schemeClr val="accent6"/>
          </a:lnRef>
          <a:fillRef idx="3">
            <a:schemeClr val="accent6"/>
          </a:fillRef>
          <a:effectRef idx="2">
            <a:schemeClr val="accent6"/>
          </a:effectRef>
          <a:fontRef idx="minor">
            <a:schemeClr val="lt1"/>
          </a:fontRef>
        </p:style>
        <p:txBody>
          <a:bodyPr lIns="104306" tIns="52153" rIns="104306" bIns="52153" rtlCol="0" anchor="ctr"/>
          <a:lstStyle/>
          <a:p>
            <a:pPr algn="ctr"/>
            <a:endParaRPr lang="es-ES"/>
          </a:p>
        </p:txBody>
      </p:sp>
      <p:sp>
        <p:nvSpPr>
          <p:cNvPr id="6" name="5 Flecha a la derecha con bandas"/>
          <p:cNvSpPr/>
          <p:nvPr/>
        </p:nvSpPr>
        <p:spPr>
          <a:xfrm rot="9265107">
            <a:off x="4394382" y="1287138"/>
            <a:ext cx="707424" cy="460505"/>
          </a:xfrm>
          <a:prstGeom prst="stripedRightArrow">
            <a:avLst/>
          </a:prstGeom>
        </p:spPr>
        <p:style>
          <a:lnRef idx="1">
            <a:schemeClr val="accent6"/>
          </a:lnRef>
          <a:fillRef idx="3">
            <a:schemeClr val="accent6"/>
          </a:fillRef>
          <a:effectRef idx="2">
            <a:schemeClr val="accent6"/>
          </a:effectRef>
          <a:fontRef idx="minor">
            <a:schemeClr val="lt1"/>
          </a:fontRef>
        </p:style>
        <p:txBody>
          <a:bodyPr lIns="104306" tIns="52153" rIns="104306" bIns="52153" rtlCol="0" anchor="ctr"/>
          <a:lstStyle/>
          <a:p>
            <a:pPr algn="ctr"/>
            <a:endParaRPr lang="es-ES"/>
          </a:p>
        </p:txBody>
      </p:sp>
      <p:sp>
        <p:nvSpPr>
          <p:cNvPr id="8" name="7 Flecha a la derecha con bandas"/>
          <p:cNvSpPr/>
          <p:nvPr/>
        </p:nvSpPr>
        <p:spPr>
          <a:xfrm rot="10800000">
            <a:off x="5275495" y="2196455"/>
            <a:ext cx="792089" cy="471866"/>
          </a:xfrm>
          <a:prstGeom prst="stripedRightArrow">
            <a:avLst/>
          </a:prstGeom>
        </p:spPr>
        <p:style>
          <a:lnRef idx="2">
            <a:schemeClr val="accent6">
              <a:shade val="50000"/>
            </a:schemeClr>
          </a:lnRef>
          <a:fillRef idx="1">
            <a:schemeClr val="accent6"/>
          </a:fillRef>
          <a:effectRef idx="0">
            <a:schemeClr val="accent6"/>
          </a:effectRef>
          <a:fontRef idx="minor">
            <a:schemeClr val="lt1"/>
          </a:fontRef>
        </p:style>
        <p:txBody>
          <a:bodyPr lIns="104306" tIns="52153" rIns="104306" bIns="52153" rtlCol="0" anchor="ctr"/>
          <a:lstStyle/>
          <a:p>
            <a:pPr algn="ctr"/>
            <a:endParaRPr lang="es-ES"/>
          </a:p>
        </p:txBody>
      </p:sp>
      <p:sp>
        <p:nvSpPr>
          <p:cNvPr id="9" name="8 Marcador de número de diapositiva"/>
          <p:cNvSpPr>
            <a:spLocks noGrp="1"/>
          </p:cNvSpPr>
          <p:nvPr>
            <p:ph type="sldNum" sz="quarter" idx="12"/>
          </p:nvPr>
        </p:nvSpPr>
        <p:spPr/>
        <p:txBody>
          <a:bodyPr/>
          <a:lstStyle/>
          <a:p>
            <a:fld id="{B5BB1BE5-AC7B-448F-8EB5-BB2B23D06159}" type="slidenum">
              <a:rPr lang="es-ES" smtClean="0"/>
              <a:pPr/>
              <a:t>16</a:t>
            </a:fld>
            <a:endParaRPr lang="es-E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1"/>
            <a:ext cx="10693400" cy="7561263"/>
          </a:xfrm>
          <a:prstGeom prst="rect">
            <a:avLst/>
          </a:prstGeom>
          <a:noFill/>
          <a:ln w="9525">
            <a:noFill/>
            <a:miter lim="800000"/>
            <a:headEnd/>
            <a:tailEnd/>
          </a:ln>
          <a:effectLst/>
        </p:spPr>
      </p:pic>
      <p:sp>
        <p:nvSpPr>
          <p:cNvPr id="3" name="2 Flecha a la derecha con bandas"/>
          <p:cNvSpPr/>
          <p:nvPr/>
        </p:nvSpPr>
        <p:spPr>
          <a:xfrm rot="10800000">
            <a:off x="2989244" y="5995207"/>
            <a:ext cx="928695" cy="357191"/>
          </a:xfrm>
          <a:prstGeom prst="stripedRightArrow">
            <a:avLst/>
          </a:prstGeom>
        </p:spPr>
        <p:style>
          <a:lnRef idx="2">
            <a:schemeClr val="accent6">
              <a:shade val="50000"/>
            </a:schemeClr>
          </a:lnRef>
          <a:fillRef idx="1">
            <a:schemeClr val="accent6"/>
          </a:fillRef>
          <a:effectRef idx="0">
            <a:schemeClr val="accent6"/>
          </a:effectRef>
          <a:fontRef idx="minor">
            <a:schemeClr val="lt1"/>
          </a:fontRef>
        </p:style>
        <p:txBody>
          <a:bodyPr lIns="104306" tIns="52153" rIns="104306" bIns="52153" rtlCol="0" anchor="ctr"/>
          <a:lstStyle/>
          <a:p>
            <a:pPr algn="ctr"/>
            <a:endParaRPr lang="es-ES"/>
          </a:p>
        </p:txBody>
      </p:sp>
      <p:sp>
        <p:nvSpPr>
          <p:cNvPr id="4" name="3 Marcador de número de diapositiva"/>
          <p:cNvSpPr>
            <a:spLocks noGrp="1"/>
          </p:cNvSpPr>
          <p:nvPr>
            <p:ph type="sldNum" sz="quarter" idx="12"/>
          </p:nvPr>
        </p:nvSpPr>
        <p:spPr/>
        <p:txBody>
          <a:bodyPr/>
          <a:lstStyle/>
          <a:p>
            <a:fld id="{B5BB1BE5-AC7B-448F-8EB5-BB2B23D06159}" type="slidenum">
              <a:rPr lang="es-ES" smtClean="0"/>
              <a:pPr/>
              <a:t>17</a:t>
            </a:fld>
            <a:endParaRPr lang="es-E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0" y="0"/>
            <a:ext cx="10693400" cy="7561263"/>
          </a:xfrm>
          <a:prstGeom prst="rect">
            <a:avLst/>
          </a:prstGeom>
          <a:noFill/>
          <a:ln w="9525">
            <a:noFill/>
            <a:miter lim="800000"/>
            <a:headEnd/>
            <a:tailEnd/>
          </a:ln>
          <a:effectLst/>
        </p:spPr>
      </p:pic>
      <p:sp>
        <p:nvSpPr>
          <p:cNvPr id="3" name="2 Flecha arriba"/>
          <p:cNvSpPr/>
          <p:nvPr/>
        </p:nvSpPr>
        <p:spPr>
          <a:xfrm rot="16200000">
            <a:off x="4488452" y="6210515"/>
            <a:ext cx="945164" cy="1086056"/>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lIns="104306" tIns="52153" rIns="104306" bIns="52153" rtlCol="0" anchor="ctr"/>
          <a:lstStyle/>
          <a:p>
            <a:pPr algn="ctr"/>
            <a:endParaRPr lang="es-ES"/>
          </a:p>
        </p:txBody>
      </p:sp>
      <p:sp>
        <p:nvSpPr>
          <p:cNvPr id="4" name="3 Marcador de número de diapositiva"/>
          <p:cNvSpPr>
            <a:spLocks noGrp="1"/>
          </p:cNvSpPr>
          <p:nvPr>
            <p:ph type="sldNum" sz="quarter" idx="12"/>
          </p:nvPr>
        </p:nvSpPr>
        <p:spPr/>
        <p:txBody>
          <a:bodyPr/>
          <a:lstStyle/>
          <a:p>
            <a:fld id="{B5BB1BE5-AC7B-448F-8EB5-BB2B23D06159}" type="slidenum">
              <a:rPr lang="es-ES" smtClean="0"/>
              <a:pPr/>
              <a:t>18</a:t>
            </a:fld>
            <a:endParaRPr lang="es-E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08732"/>
            <a:ext cx="9704418" cy="642942"/>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5" name="7 Marcador de contenido"/>
          <p:cNvSpPr txBox="1">
            <a:spLocks/>
          </p:cNvSpPr>
          <p:nvPr/>
        </p:nvSpPr>
        <p:spPr>
          <a:xfrm>
            <a:off x="0" y="1137425"/>
            <a:ext cx="9704418" cy="5402640"/>
          </a:xfrm>
          <a:prstGeom prst="rect">
            <a:avLst/>
          </a:prstGeom>
        </p:spPr>
        <p:txBody>
          <a:bodyPr>
            <a:normAutofit/>
          </a:bodyPr>
          <a:lstStyle/>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26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Al art. 8º: Publicidad de la Licitación Pública</a:t>
            </a:r>
          </a:p>
          <a:p>
            <a:pPr marL="847483" marR="0" lvl="1" indent="-325955" algn="l" defTabSz="1043056" rtl="0" eaLnBrk="1" fontAlgn="auto" latinLnBrk="0" hangingPunct="1">
              <a:lnSpc>
                <a:spcPct val="100000"/>
              </a:lnSpc>
              <a:spcBef>
                <a:spcPct val="20000"/>
              </a:spcBef>
              <a:spcAft>
                <a:spcPts val="0"/>
              </a:spcAft>
              <a:buClrTx/>
              <a:buSzTx/>
              <a:tabLst/>
              <a:defRPr/>
            </a:pPr>
            <a:endPar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2200" b="1" i="0" u="sng"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Contenido (mínimo) del aviso</a:t>
            </a:r>
            <a:r>
              <a:rPr kumimoji="0" lang="es-ES" sz="2200" b="0" i="0" u="sng"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a:t>
            </a:r>
            <a:r>
              <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quedó determinado en el </a:t>
            </a:r>
            <a:r>
              <a:rPr kumimoji="0" lang="es-ES" sz="22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inciso d) del actual art. 8º </a:t>
            </a:r>
            <a:r>
              <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y </a:t>
            </a:r>
            <a:r>
              <a:rPr kumimoji="0" lang="es-ES" sz="22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son los mismos </a:t>
            </a:r>
            <a:r>
              <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requisitos de antes, </a:t>
            </a:r>
            <a:r>
              <a:rPr kumimoji="0" lang="es-ES" sz="22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salvo el valor del pliego </a:t>
            </a:r>
            <a:r>
              <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ya </a:t>
            </a:r>
            <a:r>
              <a:rPr kumimoji="0" lang="es-ES" sz="22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que</a:t>
            </a:r>
            <a:r>
              <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con la actual modificación éste </a:t>
            </a:r>
            <a:r>
              <a:rPr kumimoji="0" lang="es-ES" sz="22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es gratuito</a:t>
            </a:r>
            <a:r>
              <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a:t>
            </a:r>
          </a:p>
          <a:p>
            <a:pPr marL="847483" marR="0" lvl="1" indent="-325955" algn="l" defTabSz="1043056" rtl="0" eaLnBrk="1" fontAlgn="auto" latinLnBrk="0" hangingPunct="1">
              <a:lnSpc>
                <a:spcPct val="100000"/>
              </a:lnSpc>
              <a:spcBef>
                <a:spcPct val="20000"/>
              </a:spcBef>
              <a:spcAft>
                <a:spcPts val="0"/>
              </a:spcAft>
              <a:buClrTx/>
              <a:buSzTx/>
              <a:tabLst/>
              <a:defRPr/>
            </a:pPr>
            <a:endPar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Nombre del organismo licitante con indicación que es de la Provincia de Neuquén y del Ministerio u Organismo al que corresponda;</a:t>
            </a: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Objeto o motivo del llamado;</a:t>
            </a: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Lugares de consulta y/o retiro de los </a:t>
            </a:r>
            <a:r>
              <a:rPr kumimoji="0" lang="es-ES" sz="1800" b="0" i="0" u="none" strike="noStrike" kern="1200" cap="none" spc="0" normalizeH="0" baseline="0" noProof="0" dirty="0" err="1" smtClean="0">
                <a:ln>
                  <a:noFill/>
                </a:ln>
                <a:solidFill>
                  <a:schemeClr val="tx2">
                    <a:lumMod val="75000"/>
                  </a:schemeClr>
                </a:solidFill>
                <a:effectLst/>
                <a:uLnTx/>
                <a:uFillTx/>
                <a:latin typeface="Consolas" pitchFamily="49" charset="0"/>
                <a:ea typeface="+mn-ea"/>
                <a:cs typeface="Consolas" pitchFamily="49" charset="0"/>
              </a:rPr>
              <a:t>PBC</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a:t>
            </a: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Lugar de exhibición de los bienes a la venta;</a:t>
            </a: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Lugar de presentación de la oferta;</a:t>
            </a: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Lugar, día y hora de la apertura de propuestas.-</a:t>
            </a: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22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2200" b="0" i="0" u="none" strike="noStrike" kern="1200" cap="none" spc="0" normalizeH="0" baseline="0" noProof="0" dirty="0">
              <a:ln>
                <a:noFill/>
              </a:ln>
              <a:solidFill>
                <a:schemeClr val="tx2">
                  <a:lumMod val="75000"/>
                </a:schemeClr>
              </a:solidFill>
              <a:effectLst/>
              <a:uLnTx/>
              <a:uFillTx/>
              <a:latin typeface="Consolas" pitchFamily="49" charset="0"/>
              <a:ea typeface="+mn-ea"/>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5" name="2 Subtítulo"/>
          <p:cNvSpPr txBox="1">
            <a:spLocks/>
          </p:cNvSpPr>
          <p:nvPr/>
        </p:nvSpPr>
        <p:spPr>
          <a:xfrm>
            <a:off x="1" y="315029"/>
            <a:ext cx="7489840" cy="6931206"/>
          </a:xfrm>
          <a:prstGeom prst="rect">
            <a:avLst/>
          </a:prstGeom>
        </p:spPr>
        <p:txBody>
          <a:bodyPr>
            <a:noAutofit/>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5000" b="1" i="0" u="none" strike="noStrike" kern="1200" cap="none" spc="0" normalizeH="0" baseline="0" noProof="0" dirty="0" smtClean="0">
                <a:ln>
                  <a:noFill/>
                </a:ln>
                <a:solidFill>
                  <a:schemeClr val="accent1"/>
                </a:solidFill>
                <a:effectLst/>
                <a:uLnTx/>
                <a:uFillTx/>
                <a:latin typeface="Consolas" pitchFamily="49" charset="0"/>
                <a:ea typeface="+mj-ea"/>
                <a:cs typeface="Consolas" pitchFamily="49" charset="0"/>
              </a:rPr>
              <a:t>Actualización del Anexo II de la Ley 2141/95 Decreto Nº 2758/95</a:t>
            </a:r>
            <a:r>
              <a:rPr kumimoji="0" lang="es-ES" sz="4000" b="1" i="0" u="none" strike="noStrike" kern="1200" cap="none" spc="0" normalizeH="0" baseline="0" noProof="0" dirty="0" smtClean="0">
                <a:ln>
                  <a:noFill/>
                </a:ln>
                <a:solidFill>
                  <a:srgbClr val="00CCFF"/>
                </a:solidFill>
                <a:effectLst/>
                <a:uLnTx/>
                <a:uFillTx/>
                <a:latin typeface="Consolas" pitchFamily="49" charset="0"/>
                <a:ea typeface="+mj-ea"/>
                <a:cs typeface="Consolas" pitchFamily="49" charset="0"/>
              </a:rPr>
              <a:t/>
            </a:r>
            <a:br>
              <a:rPr kumimoji="0" lang="es-ES" sz="4000" b="1" i="0" u="none" strike="noStrike" kern="1200" cap="none" spc="0" normalizeH="0" baseline="0" noProof="0" dirty="0" smtClean="0">
                <a:ln>
                  <a:noFill/>
                </a:ln>
                <a:solidFill>
                  <a:srgbClr val="00CCFF"/>
                </a:solidFill>
                <a:effectLst/>
                <a:uLnTx/>
                <a:uFillTx/>
                <a:latin typeface="Consolas" pitchFamily="49" charset="0"/>
                <a:ea typeface="+mj-ea"/>
                <a:cs typeface="Consolas" pitchFamily="49" charset="0"/>
              </a:rPr>
            </a:br>
            <a:endParaRPr lang="es-ES" sz="4000" b="1" dirty="0" smtClean="0">
              <a:solidFill>
                <a:srgbClr val="00CCFF"/>
              </a:solidFill>
              <a:latin typeface="Consolas" pitchFamily="49" charset="0"/>
              <a:ea typeface="+mj-ea"/>
              <a:cs typeface="Consolas" pitchFamily="49" charset="0"/>
            </a:endParaRPr>
          </a:p>
          <a:p>
            <a:pPr marL="0" marR="0" lvl="0" indent="0" algn="ctr" defTabSz="1043056" rtl="0" eaLnBrk="1" fontAlgn="auto" latinLnBrk="0" hangingPunct="1">
              <a:lnSpc>
                <a:spcPct val="100000"/>
              </a:lnSpc>
              <a:spcBef>
                <a:spcPct val="0"/>
              </a:spcBef>
              <a:spcAft>
                <a:spcPts val="0"/>
              </a:spcAft>
              <a:buClrTx/>
              <a:buSzTx/>
              <a:buFontTx/>
              <a:buNone/>
              <a:tabLst/>
              <a:defRPr/>
            </a:pPr>
            <a:endParaRPr kumimoji="0" lang="es-ES" sz="4000" b="1" i="0" u="none" strike="noStrike" kern="1200" cap="none" spc="0" normalizeH="0" baseline="0" noProof="0" dirty="0" smtClean="0">
              <a:ln>
                <a:noFill/>
              </a:ln>
              <a:solidFill>
                <a:srgbClr val="00CCFF"/>
              </a:solidFill>
              <a:effectLst/>
              <a:uLnTx/>
              <a:uFillTx/>
              <a:latin typeface="Consolas" pitchFamily="49" charset="0"/>
              <a:ea typeface="+mj-ea"/>
              <a:cs typeface="Consolas" pitchFamily="49" charset="0"/>
            </a:endParaRPr>
          </a:p>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accent1">
                    <a:lumMod val="40000"/>
                    <a:lumOff val="60000"/>
                  </a:schemeClr>
                </a:solidFill>
                <a:effectLst/>
                <a:uLnTx/>
                <a:uFillTx/>
                <a:latin typeface="Consolas" pitchFamily="49" charset="0"/>
                <a:ea typeface="+mj-ea"/>
                <a:cs typeface="Consolas" pitchFamily="49" charset="0"/>
              </a:rPr>
              <a:t>REGLAMENTO DE CONTRATACIONES</a:t>
            </a:r>
            <a:r>
              <a:rPr kumimoji="0" lang="es-ES" sz="4000" b="1" i="0" u="none" strike="noStrike" kern="1200" cap="none" spc="0" normalizeH="0" baseline="0" noProof="0" dirty="0" smtClean="0">
                <a:ln>
                  <a:noFill/>
                </a:ln>
                <a:solidFill>
                  <a:srgbClr val="0099CC"/>
                </a:solidFill>
                <a:effectLst/>
                <a:uLnTx/>
                <a:uFillTx/>
                <a:latin typeface="Consolas" pitchFamily="49" charset="0"/>
                <a:ea typeface="+mj-ea"/>
                <a:cs typeface="Consolas" pitchFamily="49" charset="0"/>
              </a:rPr>
              <a:t/>
            </a:r>
            <a:br>
              <a:rPr kumimoji="0" lang="es-ES" sz="4000" b="1" i="0" u="none" strike="noStrike" kern="1200" cap="none" spc="0" normalizeH="0" baseline="0" noProof="0" dirty="0" smtClean="0">
                <a:ln>
                  <a:noFill/>
                </a:ln>
                <a:solidFill>
                  <a:srgbClr val="0099CC"/>
                </a:solidFill>
                <a:effectLst/>
                <a:uLnTx/>
                <a:uFillTx/>
                <a:latin typeface="Consolas" pitchFamily="49" charset="0"/>
                <a:ea typeface="+mj-ea"/>
                <a:cs typeface="Consolas" pitchFamily="49" charset="0"/>
              </a:rPr>
            </a:br>
            <a:endParaRPr kumimoji="0" lang="es-ES" sz="4000" b="1" i="0" u="none" strike="noStrike" kern="1200" cap="none" spc="0" normalizeH="0" baseline="0" noProof="0" dirty="0" smtClean="0">
              <a:ln>
                <a:noFill/>
              </a:ln>
              <a:solidFill>
                <a:srgbClr val="0099CC"/>
              </a:solidFill>
              <a:effectLst/>
              <a:uLnTx/>
              <a:uFillTx/>
              <a:latin typeface="Consolas" pitchFamily="49" charset="0"/>
              <a:ea typeface="+mj-ea"/>
              <a:cs typeface="Consolas" pitchFamily="49" charset="0"/>
            </a:endParaRPr>
          </a:p>
        </p:txBody>
      </p:sp>
    </p:spTree>
    <p:extLst>
      <p:ext uri="{BB962C8B-B14F-4D97-AF65-F5344CB8AC3E}">
        <p14:creationId xmlns:p14="http://schemas.microsoft.com/office/powerpoint/2010/main" xmlns="" val="12289835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08732"/>
            <a:ext cx="9704418" cy="642942"/>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6" name="7 Marcador de contenido"/>
          <p:cNvSpPr txBox="1">
            <a:spLocks/>
          </p:cNvSpPr>
          <p:nvPr/>
        </p:nvSpPr>
        <p:spPr>
          <a:xfrm>
            <a:off x="0" y="1208863"/>
            <a:ext cx="9704418" cy="5796968"/>
          </a:xfrm>
          <a:prstGeom prst="rect">
            <a:avLst/>
          </a:prstGeom>
        </p:spPr>
        <p:txBody>
          <a:bodyPr>
            <a:noAutofit/>
          </a:bodyPr>
          <a:lstStyle/>
          <a:p>
            <a:pPr marL="391146" marR="0" lvl="0" indent="-391146" algn="l" defTabSz="1043056" rtl="0" eaLnBrk="1" fontAlgn="auto" latinLnBrk="0" hangingPunct="1">
              <a:lnSpc>
                <a:spcPct val="100000"/>
              </a:lnSpc>
              <a:spcBef>
                <a:spcPct val="20000"/>
              </a:spcBef>
              <a:spcAft>
                <a:spcPts val="0"/>
              </a:spcAft>
              <a:buClrTx/>
              <a:buSzTx/>
              <a:tabLst/>
              <a:defRPr/>
            </a:pPr>
            <a:r>
              <a:rPr kumimoji="0" lang="es-ES"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Al art. 10º: Certificación del aviso de publicidad e invitaciones</a:t>
            </a:r>
          </a:p>
          <a:p>
            <a:pPr marL="391146" marR="0" lvl="0" indent="-391146" algn="l" defTabSz="1043056" rtl="0" eaLnBrk="1" fontAlgn="auto" latinLnBrk="0" hangingPunct="1">
              <a:lnSpc>
                <a:spcPct val="100000"/>
              </a:lnSpc>
              <a:spcBef>
                <a:spcPct val="20000"/>
              </a:spcBef>
              <a:spcAft>
                <a:spcPts val="0"/>
              </a:spcAft>
              <a:buClrTx/>
              <a:buSzTx/>
              <a:tabLst/>
              <a:defRPr/>
            </a:pPr>
            <a:endParaRPr kumimoji="0" lang="es-ES"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Debe acumularse en las actuaciones correspondientes, la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certificación del organismo licitante</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en que consten las publicaciones referidas en los incisos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a) y b) del artículo 8º (B.O. y Pág. Web.)</a:t>
            </a:r>
          </a:p>
          <a:p>
            <a:pPr marL="847483" marR="0" lvl="1" indent="-325955" algn="l" defTabSz="1043056" rtl="0" eaLnBrk="1" fontAlgn="auto" latinLnBrk="0" hangingPunct="1">
              <a:lnSpc>
                <a:spcPct val="100000"/>
              </a:lnSpc>
              <a:spcBef>
                <a:spcPct val="20000"/>
              </a:spcBef>
              <a:spcAft>
                <a:spcPts val="0"/>
              </a:spcAft>
              <a:buClrTx/>
              <a:buSzTx/>
              <a:tabLst/>
              <a:defRPr/>
            </a:pPr>
            <a:endParaRPr kumimoji="0" lang="es-ES" sz="6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1600" b="1" i="1"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Ya no dice en este caso “certificación expedida por la oficina respectiva” porque ello hablaba de las órdenes de Publicidad de los diarios</a:t>
            </a:r>
            <a:r>
              <a:rPr kumimoji="0" lang="es-ES" sz="1600" b="1"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a:t>
            </a:r>
          </a:p>
          <a:p>
            <a:pPr marL="1303820" marR="0" lvl="2" indent="-260764" algn="l" defTabSz="1043056" rtl="0" eaLnBrk="1" fontAlgn="auto" latinLnBrk="0" hangingPunct="1">
              <a:lnSpc>
                <a:spcPct val="100000"/>
              </a:lnSpc>
              <a:spcBef>
                <a:spcPct val="20000"/>
              </a:spcBef>
              <a:spcAft>
                <a:spcPts val="0"/>
              </a:spcAft>
              <a:buClrTx/>
              <a:buSzTx/>
              <a:tabLst/>
              <a:defRPr/>
            </a:pPr>
            <a:endParaRPr kumimoji="0" lang="es-ES" sz="6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En caso de que se optare por publicar en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diarios (art. 9º) </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debe sí acumularse en las actuaciones las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órdenes de Publicidad </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con indicación de los nombres de los diarios, localidad y días en que se publican los avisos.</a:t>
            </a:r>
          </a:p>
          <a:p>
            <a:pPr marL="847483" marR="0" lvl="1" indent="-325955" algn="l" defTabSz="1043056" rtl="0" eaLnBrk="1" fontAlgn="auto" latinLnBrk="0" hangingPunct="1">
              <a:lnSpc>
                <a:spcPct val="100000"/>
              </a:lnSpc>
              <a:spcBef>
                <a:spcPct val="20000"/>
              </a:spcBef>
              <a:spcAft>
                <a:spcPts val="0"/>
              </a:spcAft>
              <a:buClrTx/>
              <a:buSzTx/>
              <a:tabLst/>
              <a:defRPr/>
            </a:pPr>
            <a:endParaRPr kumimoji="0" lang="es-ES" sz="6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tabLst/>
              <a:defRPr/>
            </a:pPr>
            <a:endParaRPr kumimoji="0" lang="es-ES" sz="6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También debe acumularse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constancia de las invitaciones</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determinadas en los art. 11º y siguientes. </a:t>
            </a: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1800" b="0" i="0" u="none" strike="noStrike" kern="1200" cap="none" spc="0" normalizeH="0" baseline="0" noProof="0" dirty="0">
              <a:ln>
                <a:noFill/>
              </a:ln>
              <a:solidFill>
                <a:schemeClr val="tx2">
                  <a:lumMod val="75000"/>
                </a:schemeClr>
              </a:solidFill>
              <a:effectLst/>
              <a:uLnTx/>
              <a:uFillTx/>
              <a:latin typeface="Consolas" pitchFamily="49" charset="0"/>
              <a:ea typeface="+mn-ea"/>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08732"/>
            <a:ext cx="9704418" cy="642942"/>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5" name="7 Marcador de contenido"/>
          <p:cNvSpPr txBox="1">
            <a:spLocks/>
          </p:cNvSpPr>
          <p:nvPr/>
        </p:nvSpPr>
        <p:spPr>
          <a:xfrm>
            <a:off x="0" y="994549"/>
            <a:ext cx="9704418" cy="6222306"/>
          </a:xfrm>
          <a:prstGeom prst="rect">
            <a:avLst/>
          </a:prstGeom>
        </p:spPr>
        <p:txBody>
          <a:bodyPr>
            <a:noAutofit/>
          </a:bodyPr>
          <a:lstStyle/>
          <a:p>
            <a:pPr marL="391146" marR="0" lvl="0" indent="-391146" algn="l" defTabSz="1043056" rtl="0" eaLnBrk="1" fontAlgn="auto" latinLnBrk="0" hangingPunct="1">
              <a:lnSpc>
                <a:spcPct val="100000"/>
              </a:lnSpc>
              <a:spcBef>
                <a:spcPct val="20000"/>
              </a:spcBef>
              <a:spcAft>
                <a:spcPts val="0"/>
              </a:spcAft>
              <a:buClrTx/>
              <a:buSzTx/>
              <a:tabLst/>
              <a:defRPr/>
            </a:pPr>
            <a:r>
              <a:rPr kumimoji="0" lang="es-ES" sz="2200" b="1" i="0" u="sng"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Al art. 11º: Invitaciones de la Licitación Pública</a:t>
            </a:r>
            <a:endParaRPr kumimoji="0" lang="es-ES" sz="2200" b="1" i="0" u="sng"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endParaRP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La cantidad mínima de invitaciones a cursar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pasó de 10 a 5</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a:t>
            </a: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NOVEDAD.</a:t>
            </a:r>
            <a:endParaRPr kumimoji="0" lang="es-ES" sz="20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Los proveedores a invitar deben estar inscriptos en el Padrón de Proveedores y en el rubro o rubros objeto de la licitación.</a:t>
            </a: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Si el número de inscriptos es menor, se invita a los que hubiere.</a:t>
            </a:r>
          </a:p>
          <a:p>
            <a:pPr marL="847483" marR="0" lvl="1" indent="-325955" algn="just" defTabSz="1043056" rtl="0" eaLnBrk="1" fontAlgn="auto" latinLnBrk="0" hangingPunct="1">
              <a:lnSpc>
                <a:spcPct val="100000"/>
              </a:lnSpc>
              <a:spcBef>
                <a:spcPct val="20000"/>
              </a:spcBef>
              <a:spcAft>
                <a:spcPts val="684"/>
              </a:spcAft>
              <a:buClrTx/>
              <a:buSzTx/>
              <a:buFont typeface="Arial" pitchFamily="34" charset="0"/>
              <a:buChar char="•"/>
              <a:tabLst/>
              <a:defRPr/>
            </a:pPr>
            <a:r>
              <a:rPr kumimoji="0" lang="es-ES" sz="1600" b="1" i="1"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Aclaración: </a:t>
            </a:r>
            <a:r>
              <a:rPr kumimoji="0" lang="es-ES" sz="1600" b="0" i="1"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ello es en cuanto a, a quiénes se debe invitar formalmente, lo que no impide que se presenten empresas que al momento de la apertura no se encuentren inscriptas en el Padrón, ó en é o los rubros, o bien estén inhabilitados, puesto que conforme la CIRCULAR 70/05 DE LA CONTADURÍA GENERAL, en su art. 5.1, se establece que debe incorporarse una cláusula en los pliegos donde se da al oferente plazo para regularizar su situación como proveedor hasta antes de la pre-adjudicación.</a:t>
            </a:r>
          </a:p>
          <a:p>
            <a:pPr marL="511097" marR="0" lvl="2" indent="-438084" algn="just" defTabSz="1043056" rtl="0" eaLnBrk="1" fontAlgn="auto" latinLnBrk="0" hangingPunct="1">
              <a:lnSpc>
                <a:spcPct val="100000"/>
              </a:lnSpc>
              <a:spcBef>
                <a:spcPct val="20000"/>
              </a:spcBef>
              <a:spcAft>
                <a:spcPts val="684"/>
              </a:spcAft>
              <a:buClrTx/>
              <a:buSzPct val="80000"/>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El plazo mínimo de anticipación para cursar las invitaciones es de 2 días hábiles previos al acto de apertura.</a:t>
            </a:r>
          </a:p>
          <a:p>
            <a:pPr marL="511097" marR="0" lvl="2" indent="-438084" algn="just" defTabSz="1043056" rtl="0" eaLnBrk="1" fontAlgn="auto" latinLnBrk="0" hangingPunct="1">
              <a:lnSpc>
                <a:spcPct val="100000"/>
              </a:lnSpc>
              <a:spcBef>
                <a:spcPct val="20000"/>
              </a:spcBef>
              <a:spcAft>
                <a:spcPts val="684"/>
              </a:spcAft>
              <a:buClrTx/>
              <a:buSzPct val="80000"/>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Pueden efectuarse las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invitaciones vía mail</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a:t>
            </a:r>
            <a:r>
              <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rPr>
              <a:t> </a:t>
            </a: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NOVEDAD.</a:t>
            </a:r>
            <a:endParaRPr kumimoji="0" lang="es-ES" sz="20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ü"/>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1800" b="0" i="0" u="none" strike="noStrike" kern="1200" cap="none" spc="0" normalizeH="0" baseline="0" noProof="0" dirty="0">
              <a:ln>
                <a:noFill/>
              </a:ln>
              <a:solidFill>
                <a:schemeClr val="tx1"/>
              </a:solidFill>
              <a:effectLst/>
              <a:uLnTx/>
              <a:uFillTx/>
              <a:latin typeface="Consolas" pitchFamily="49" charset="0"/>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08732"/>
            <a:ext cx="9704418" cy="642942"/>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5" name="7 Marcador de contenido"/>
          <p:cNvSpPr txBox="1">
            <a:spLocks/>
          </p:cNvSpPr>
          <p:nvPr/>
        </p:nvSpPr>
        <p:spPr>
          <a:xfrm>
            <a:off x="0" y="994549"/>
            <a:ext cx="9704418" cy="6222306"/>
          </a:xfrm>
          <a:prstGeom prst="rect">
            <a:avLst/>
          </a:prstGeom>
        </p:spPr>
        <p:txBody>
          <a:bodyPr>
            <a:noAutofit/>
          </a:bodyPr>
          <a:lstStyle/>
          <a:p>
            <a:pPr marL="391146" marR="0" lvl="0" indent="-391146" algn="l" defTabSz="1043056" rtl="0" eaLnBrk="1" fontAlgn="auto" latinLnBrk="0" hangingPunct="1">
              <a:lnSpc>
                <a:spcPct val="100000"/>
              </a:lnSpc>
              <a:spcBef>
                <a:spcPct val="20000"/>
              </a:spcBef>
              <a:spcAft>
                <a:spcPts val="0"/>
              </a:spcAft>
              <a:buClrTx/>
              <a:buSzTx/>
              <a:tabLst/>
              <a:defRPr/>
            </a:pPr>
            <a:r>
              <a:rPr kumimoji="0" lang="es-ES" sz="2200" b="1" i="0" u="sng"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Al art. 12º: Invitaciones de la Licitación Privada</a:t>
            </a: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1"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La cantidad mínima de invitaciones a cursar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pasó de 8 a 4</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a:t>
            </a: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NOVEDAD.</a:t>
            </a:r>
            <a:endParaRPr kumimoji="0" lang="es-ES" sz="20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Los proveedores a invitar deben estar inscriptos en el Padrón de Proveedores y en el rubro o rubros objeto de la licitación.</a:t>
            </a: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Si el número de inscriptos es menor, se invita a los que hubiere.</a:t>
            </a:r>
          </a:p>
          <a:p>
            <a:pPr marL="847483" marR="0" lvl="1" indent="-325955" algn="just" defTabSz="1043056" rtl="0" eaLnBrk="1" fontAlgn="auto" latinLnBrk="0" hangingPunct="1">
              <a:lnSpc>
                <a:spcPct val="100000"/>
              </a:lnSpc>
              <a:spcBef>
                <a:spcPct val="20000"/>
              </a:spcBef>
              <a:spcAft>
                <a:spcPts val="684"/>
              </a:spcAft>
              <a:buClrTx/>
              <a:buSzTx/>
              <a:buFont typeface="Arial" pitchFamily="34" charset="0"/>
              <a:buChar char="•"/>
              <a:tabLst/>
              <a:defRPr/>
            </a:pPr>
            <a:r>
              <a:rPr kumimoji="0" lang="es-ES" sz="1600" b="1" i="1"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Aclaración: </a:t>
            </a:r>
            <a:r>
              <a:rPr kumimoji="0" lang="es-ES" sz="1600" b="0" i="1"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ello es en cuanto a, a quiénes se debe invitar formalmente, lo que no impide que se presenten empresas que al momento de la apertura no se encuentren inscriptas en el Padrón, ó en é o los rubros, o bien estén inhabilitados, puesto que conforme la CIRCULAR 70/05 DE LA CONTADURÍA GENERAL, en su art. 5.1, se establece que debe incorporarse una cláusula en los pliegos donde se da al oferente plazo para regularizar su situación como proveedor hasta antes de la pre-adjudicación.</a:t>
            </a:r>
          </a:p>
          <a:p>
            <a:pPr marL="511097" marR="0" lvl="2" indent="-438084" algn="just" defTabSz="1043056" rtl="0" eaLnBrk="1" fontAlgn="auto" latinLnBrk="0" hangingPunct="1">
              <a:lnSpc>
                <a:spcPct val="100000"/>
              </a:lnSpc>
              <a:spcBef>
                <a:spcPct val="20000"/>
              </a:spcBef>
              <a:spcAft>
                <a:spcPts val="684"/>
              </a:spcAft>
              <a:buClrTx/>
              <a:buSzPct val="80000"/>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El plazo mínimo de anticipación para cursar las invitaciones es de 2 días hábiles previos al acto de apertura.</a:t>
            </a:r>
          </a:p>
          <a:p>
            <a:pPr marL="511097" marR="0" lvl="2" indent="-438084" algn="just" defTabSz="1043056" rtl="0" eaLnBrk="1" fontAlgn="auto" latinLnBrk="0" hangingPunct="1">
              <a:lnSpc>
                <a:spcPct val="100000"/>
              </a:lnSpc>
              <a:spcBef>
                <a:spcPct val="20000"/>
              </a:spcBef>
              <a:spcAft>
                <a:spcPts val="684"/>
              </a:spcAft>
              <a:buClrTx/>
              <a:buSzPct val="80000"/>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Pueden efectuarse las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invitaciones vía mail</a:t>
            </a:r>
            <a:r>
              <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rPr>
              <a:t>. </a:t>
            </a: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NOVEDAD.</a:t>
            </a:r>
            <a:endParaRPr kumimoji="0" lang="es-ES" sz="20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ü"/>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1800" b="0" i="0" u="none" strike="noStrike" kern="1200" cap="none" spc="0" normalizeH="0" baseline="0" noProof="0" dirty="0">
              <a:ln>
                <a:noFill/>
              </a:ln>
              <a:solidFill>
                <a:schemeClr val="tx1"/>
              </a:solidFill>
              <a:effectLst/>
              <a:uLnTx/>
              <a:uFillTx/>
              <a:latin typeface="Consolas" pitchFamily="49" charset="0"/>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08732"/>
            <a:ext cx="9704418" cy="642942"/>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5" name="7 Marcador de contenido"/>
          <p:cNvSpPr txBox="1">
            <a:spLocks/>
          </p:cNvSpPr>
          <p:nvPr/>
        </p:nvSpPr>
        <p:spPr>
          <a:xfrm>
            <a:off x="0" y="994549"/>
            <a:ext cx="9704418" cy="6222306"/>
          </a:xfrm>
          <a:prstGeom prst="rect">
            <a:avLst/>
          </a:prstGeom>
        </p:spPr>
        <p:txBody>
          <a:bodyPr>
            <a:noAutofit/>
          </a:bodyPr>
          <a:lstStyle/>
          <a:p>
            <a:pPr marL="391146" marR="0" lvl="0" indent="-391146" algn="l" defTabSz="1043056" rtl="0" eaLnBrk="1" fontAlgn="auto" latinLnBrk="0" hangingPunct="1">
              <a:lnSpc>
                <a:spcPct val="100000"/>
              </a:lnSpc>
              <a:spcBef>
                <a:spcPct val="20000"/>
              </a:spcBef>
              <a:spcAft>
                <a:spcPts val="0"/>
              </a:spcAft>
              <a:buClrTx/>
              <a:buSzTx/>
              <a:tabLst/>
              <a:defRPr/>
            </a:pPr>
            <a:r>
              <a:rPr kumimoji="0" lang="es-ES" sz="2200" b="1" i="0" u="sng"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Al art. 13º: Invitaciones del Concurso de Precios</a:t>
            </a:r>
            <a:endParaRPr kumimoji="0" lang="es-ES" sz="2200" b="1" i="0" u="sng"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endParaRP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La cantidad mínima de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invitaciones</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a cursar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no se modificó</a:t>
            </a: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a:t>
            </a:r>
            <a:r>
              <a:rPr kumimoji="0" lang="es-ES" sz="18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son 3.</a:t>
            </a:r>
            <a:endParaRPr kumimoji="0" lang="es-ES" sz="2000" b="1"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Los proveedores a invitar deben estar inscriptos en el Padrón de Proveedores y en el rubro o rubros objeto de la licitación.</a:t>
            </a: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18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Si el número de inscriptos es menor, se invita a los que hubiere.</a:t>
            </a:r>
          </a:p>
          <a:p>
            <a:pPr marL="847483" marR="0" lvl="1" indent="-325955" algn="just" defTabSz="1043056" rtl="0" eaLnBrk="1" fontAlgn="auto" latinLnBrk="0" hangingPunct="1">
              <a:lnSpc>
                <a:spcPct val="100000"/>
              </a:lnSpc>
              <a:spcBef>
                <a:spcPct val="20000"/>
              </a:spcBef>
              <a:spcAft>
                <a:spcPts val="684"/>
              </a:spcAft>
              <a:buClrTx/>
              <a:buSzTx/>
              <a:buFont typeface="Arial" pitchFamily="34" charset="0"/>
              <a:buChar char="•"/>
              <a:tabLst/>
              <a:defRPr/>
            </a:pPr>
            <a:r>
              <a:rPr kumimoji="0" lang="es-ES" sz="1600" b="1" i="1"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Aclaración: </a:t>
            </a:r>
            <a:r>
              <a:rPr kumimoji="0" lang="es-ES" sz="1600" b="0" i="1"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ello es en cuanto a, a quiénes se debe invitar formalmente, lo que no impide que se presenten empresas que al momento de la apertura no se encuentren inscriptas en el Padrón, ó en é o los rubros, o bien estén inhabilitados, puesto que conforme la CIRCULAR 70/05 DE LA CONTADURÍA GENERAL, en su art. 5.1, se establece que debe incorporarse una cláusula en los pliegos donde se da al oferente plazo para regularizar su situación como proveedor hasta antes de la pre-adjudicación.</a:t>
            </a:r>
          </a:p>
          <a:p>
            <a:pPr marL="511097" lvl="2" indent="-438084" algn="just">
              <a:spcAft>
                <a:spcPts val="684"/>
              </a:spcAft>
              <a:buSzPct val="80000"/>
              <a:buFont typeface="Wingdings" pitchFamily="2" charset="2"/>
              <a:buChar char="Ø"/>
            </a:pPr>
            <a:r>
              <a:rPr lang="es-ES" sz="1800" dirty="0" smtClean="0">
                <a:solidFill>
                  <a:schemeClr val="tx2">
                    <a:lumMod val="75000"/>
                  </a:schemeClr>
                </a:solidFill>
                <a:latin typeface="Consolas" pitchFamily="49" charset="0"/>
                <a:cs typeface="Consolas" pitchFamily="49" charset="0"/>
              </a:rPr>
              <a:t>El plazo mínimo de anticipación para cursar las invitaciones es de 2 días hábiles previos al acto de apertura.</a:t>
            </a:r>
            <a:r>
              <a:rPr lang="es-ES" sz="1800" b="1" dirty="0" smtClean="0">
                <a:solidFill>
                  <a:schemeClr val="tx2">
                    <a:lumMod val="75000"/>
                  </a:schemeClr>
                </a:solidFill>
                <a:latin typeface="Consolas" pitchFamily="49" charset="0"/>
                <a:cs typeface="Consolas" pitchFamily="49" charset="0"/>
              </a:rPr>
              <a:t> </a:t>
            </a:r>
            <a:r>
              <a:rPr lang="es-ES" sz="1800" b="1" dirty="0" smtClean="0">
                <a:solidFill>
                  <a:schemeClr val="tx2">
                    <a:lumMod val="60000"/>
                    <a:lumOff val="40000"/>
                  </a:schemeClr>
                </a:solidFill>
                <a:latin typeface="Consolas" pitchFamily="49" charset="0"/>
                <a:cs typeface="Consolas" pitchFamily="49" charset="0"/>
              </a:rPr>
              <a:t>NOVEDAD</a:t>
            </a:r>
            <a:r>
              <a:rPr lang="es-ES" sz="1800" b="1" dirty="0" smtClean="0">
                <a:solidFill>
                  <a:schemeClr val="tx2">
                    <a:lumMod val="75000"/>
                  </a:schemeClr>
                </a:solidFill>
                <a:latin typeface="Consolas" pitchFamily="49" charset="0"/>
                <a:cs typeface="Consolas" pitchFamily="49" charset="0"/>
              </a:rPr>
              <a:t> </a:t>
            </a:r>
            <a:r>
              <a:rPr lang="es-ES" sz="1600" dirty="0" smtClean="0">
                <a:solidFill>
                  <a:schemeClr val="tx2">
                    <a:lumMod val="60000"/>
                    <a:lumOff val="40000"/>
                  </a:schemeClr>
                </a:solidFill>
                <a:latin typeface="Consolas" pitchFamily="49" charset="0"/>
                <a:cs typeface="Consolas" pitchFamily="49" charset="0"/>
              </a:rPr>
              <a:t>(ahora el plazo es igual para todas las contrataciones, y para concursos antes era de 1 día)</a:t>
            </a:r>
            <a:r>
              <a:rPr lang="es-ES" sz="1600" b="1" dirty="0" smtClean="0">
                <a:solidFill>
                  <a:schemeClr val="tx2">
                    <a:lumMod val="60000"/>
                    <a:lumOff val="40000"/>
                  </a:schemeClr>
                </a:solidFill>
                <a:latin typeface="Consolas" pitchFamily="49" charset="0"/>
                <a:cs typeface="Consolas" pitchFamily="49" charset="0"/>
              </a:rPr>
              <a:t>.</a:t>
            </a:r>
          </a:p>
          <a:p>
            <a:pPr marL="511097" marR="0" lvl="2" indent="-438084" algn="just" defTabSz="1043056" rtl="0" eaLnBrk="1" fontAlgn="auto" latinLnBrk="0" hangingPunct="1">
              <a:lnSpc>
                <a:spcPct val="100000"/>
              </a:lnSpc>
              <a:spcBef>
                <a:spcPct val="20000"/>
              </a:spcBef>
              <a:spcAft>
                <a:spcPts val="684"/>
              </a:spcAft>
              <a:buClrTx/>
              <a:buSzPct val="80000"/>
              <a:buFont typeface="Wingdings" pitchFamily="2" charset="2"/>
              <a:buChar char="Ø"/>
              <a:tabLst/>
              <a:defRPr/>
            </a:pPr>
            <a:r>
              <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rPr>
              <a:t>Pueden efectuarse las </a:t>
            </a:r>
            <a:r>
              <a:rPr kumimoji="0" lang="es-ES" sz="1800" b="1" i="0" u="none" strike="noStrike" kern="1200" cap="none" spc="0" normalizeH="0" baseline="0" noProof="0" dirty="0" smtClean="0">
                <a:ln>
                  <a:noFill/>
                </a:ln>
                <a:solidFill>
                  <a:schemeClr val="tx1"/>
                </a:solidFill>
                <a:effectLst/>
                <a:uLnTx/>
                <a:uFillTx/>
                <a:latin typeface="Consolas" pitchFamily="49" charset="0"/>
                <a:cs typeface="Consolas" pitchFamily="49" charset="0"/>
              </a:rPr>
              <a:t>invitaciones vía mail</a:t>
            </a:r>
            <a:r>
              <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rPr>
              <a:t>. </a:t>
            </a: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NOVEDAD.</a:t>
            </a:r>
            <a:endParaRPr kumimoji="0" lang="es-ES" sz="20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ü"/>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1800" b="0" i="0" u="none" strike="noStrike" kern="1200" cap="none" spc="0" normalizeH="0" baseline="0" noProof="0" dirty="0" smtClean="0">
              <a:ln>
                <a:noFill/>
              </a:ln>
              <a:solidFill>
                <a:schemeClr val="tx1"/>
              </a:solidFill>
              <a:effectLst/>
              <a:uLnTx/>
              <a:uFillTx/>
              <a:latin typeface="Consolas" pitchFamily="49" charset="0"/>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1800" b="0" i="0" u="none" strike="noStrike" kern="1200" cap="none" spc="0" normalizeH="0" baseline="0" noProof="0" dirty="0">
              <a:ln>
                <a:noFill/>
              </a:ln>
              <a:solidFill>
                <a:schemeClr val="tx1"/>
              </a:solidFill>
              <a:effectLst/>
              <a:uLnTx/>
              <a:uFillTx/>
              <a:latin typeface="Consolas" pitchFamily="49" charset="0"/>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08732"/>
            <a:ext cx="9704418" cy="642942"/>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Decreto 381/17</a:t>
            </a:r>
            <a:endParaRPr kumimoji="0" lang="es-ES" sz="4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6" name="7 Marcador de contenido"/>
          <p:cNvSpPr txBox="1">
            <a:spLocks/>
          </p:cNvSpPr>
          <p:nvPr/>
        </p:nvSpPr>
        <p:spPr>
          <a:xfrm>
            <a:off x="0" y="1338957"/>
            <a:ext cx="9632980" cy="4799128"/>
          </a:xfrm>
          <a:prstGeom prst="rect">
            <a:avLst/>
          </a:prstGeom>
        </p:spPr>
        <p:txBody>
          <a:bodyPr>
            <a:normAutofit lnSpcReduction="10000"/>
          </a:bodyPr>
          <a:lstStyle/>
          <a:p>
            <a:pPr marL="391146" marR="0" lvl="0" indent="-391146" algn="l" defTabSz="1043056" rtl="0" eaLnBrk="1" fontAlgn="auto" latinLnBrk="0" hangingPunct="1">
              <a:lnSpc>
                <a:spcPct val="100000"/>
              </a:lnSpc>
              <a:spcBef>
                <a:spcPct val="20000"/>
              </a:spcBef>
              <a:spcAft>
                <a:spcPts val="0"/>
              </a:spcAft>
              <a:buClrTx/>
              <a:buSzTx/>
              <a:tabLst/>
              <a:defRPr/>
            </a:pPr>
            <a:r>
              <a:rPr kumimoji="0" lang="es-ES" sz="22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Al art. 14º: Gratuidad de los Pliegos de Bases y Condiciones</a:t>
            </a: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20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Las Licitaciones Públicas, Privadas y Concursos de Precios se regirán por los Pliegos tipos que apruebe el Poder Ejecutivo (remite a los niveles previstos en el artículo 2º).</a:t>
            </a:r>
          </a:p>
          <a:p>
            <a:pPr marL="391146" marR="0" lvl="0" indent="-391146" algn="just" defTabSz="1043056" rtl="0" eaLnBrk="1" fontAlgn="auto" latinLnBrk="0" hangingPunct="1">
              <a:lnSpc>
                <a:spcPct val="100000"/>
              </a:lnSpc>
              <a:spcBef>
                <a:spcPct val="20000"/>
              </a:spcBef>
              <a:spcAft>
                <a:spcPts val="684"/>
              </a:spcAft>
              <a:buClrTx/>
              <a:buSzTx/>
              <a:tabLst/>
              <a:defRPr/>
            </a:pPr>
            <a:endPar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Wingdings" pitchFamily="2" charset="2"/>
              <a:buChar char="Ø"/>
              <a:tabLst/>
              <a:defRPr/>
            </a:pPr>
            <a:r>
              <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Los </a:t>
            </a:r>
            <a:r>
              <a:rPr kumimoji="0" lang="es-ES" sz="20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Pliegos</a:t>
            </a:r>
            <a:r>
              <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de Bases y Condiciones son </a:t>
            </a:r>
            <a:r>
              <a:rPr kumimoji="0" lang="es-ES" sz="20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gratuitos</a:t>
            </a:r>
            <a:r>
              <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y deberán estar disponibles en forma digital en el sitio web oficial de la provincia. </a:t>
            </a:r>
            <a:r>
              <a:rPr kumimoji="0" lang="es-ES" sz="20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NOVEDAD </a:t>
            </a:r>
            <a:r>
              <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(pantalla ya vista).</a:t>
            </a:r>
          </a:p>
          <a:p>
            <a:pPr marL="391146" marR="0" lvl="0" indent="-391146" algn="just" defTabSz="1043056" rtl="0" eaLnBrk="1" fontAlgn="auto" latinLnBrk="0" hangingPunct="1">
              <a:lnSpc>
                <a:spcPct val="100000"/>
              </a:lnSpc>
              <a:spcBef>
                <a:spcPct val="20000"/>
              </a:spcBef>
              <a:spcAft>
                <a:spcPts val="684"/>
              </a:spcAft>
              <a:buClrTx/>
              <a:buSzTx/>
              <a:tabLst/>
              <a:defRPr/>
            </a:pPr>
            <a:endPar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391146" marR="0" lvl="0" indent="-391146" algn="just" defTabSz="1043056" rtl="0" eaLnBrk="1" fontAlgn="auto" latinLnBrk="0" hangingPunct="1">
              <a:lnSpc>
                <a:spcPct val="100000"/>
              </a:lnSpc>
              <a:spcBef>
                <a:spcPct val="20000"/>
              </a:spcBef>
              <a:spcAft>
                <a:spcPts val="684"/>
              </a:spcAft>
              <a:buClrTx/>
              <a:buSzTx/>
              <a:buFont typeface="Arial" pitchFamily="34" charset="0"/>
              <a:buNone/>
              <a:tabLst/>
              <a:defRPr/>
            </a:pPr>
            <a:r>
              <a:rPr kumimoji="0" lang="es-ES" sz="2000" b="1"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rPr>
              <a:t>		</a:t>
            </a: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 </a:t>
            </a:r>
            <a:r>
              <a:rPr kumimoji="0" lang="es-ES" sz="2000" b="1" i="0" u="sng"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Aclaración:</a:t>
            </a:r>
            <a:r>
              <a:rPr kumimoji="0" lang="es-ES" sz="2000" i="0"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 </a:t>
            </a:r>
            <a:r>
              <a:rPr kumimoji="0" lang="es-ES" sz="2000" b="1"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deben publicarse en la web oficial todos los Pliegos de todos los tipos de contrataciones ya que son todos gratuitos.</a:t>
            </a:r>
          </a:p>
          <a:p>
            <a:pPr marL="391146" marR="0" lvl="0" indent="-391146" algn="just" defTabSz="1043056" rtl="0" eaLnBrk="1" fontAlgn="auto" latinLnBrk="0" hangingPunct="1">
              <a:lnSpc>
                <a:spcPct val="100000"/>
              </a:lnSpc>
              <a:spcBef>
                <a:spcPct val="20000"/>
              </a:spcBef>
              <a:spcAft>
                <a:spcPts val="684"/>
              </a:spcAft>
              <a:buClrTx/>
              <a:buSzTx/>
              <a:buFont typeface="Arial" pitchFamily="34" charset="0"/>
              <a:buNone/>
              <a:tabLst/>
              <a:defRPr/>
            </a:pPr>
            <a:endPar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Wingdings" pitchFamily="2" charset="2"/>
              <a:buChar char="ü"/>
              <a:tabLst/>
              <a:defRPr/>
            </a:pPr>
            <a:endPar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1303820" marR="0" lvl="2" indent="-260764"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2000" b="0" i="0" u="none" strike="noStrike" kern="1200" cap="none" spc="0" normalizeH="0" baseline="0" noProof="0" dirty="0" smtClean="0">
              <a:ln>
                <a:noFill/>
              </a:ln>
              <a:solidFill>
                <a:schemeClr val="tx2">
                  <a:lumMod val="75000"/>
                </a:schemeClr>
              </a:solidFill>
              <a:effectLst/>
              <a:uLnTx/>
              <a:uFillTx/>
              <a:latin typeface="Consolas" pitchFamily="49" charset="0"/>
              <a:ea typeface="+mn-ea"/>
              <a:cs typeface="Consolas" pitchFamily="49" charset="0"/>
            </a:endParaRPr>
          </a:p>
          <a:p>
            <a:pPr marL="847483" marR="0" lvl="1" indent="-325955"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2000" b="0" i="0" u="none" strike="noStrike" kern="1200" cap="none" spc="0" normalizeH="0" baseline="0" noProof="0" dirty="0">
              <a:ln>
                <a:noFill/>
              </a:ln>
              <a:solidFill>
                <a:schemeClr val="tx2">
                  <a:lumMod val="75000"/>
                </a:schemeClr>
              </a:solidFill>
              <a:effectLst/>
              <a:uLnTx/>
              <a:uFillTx/>
              <a:latin typeface="Consolas" pitchFamily="49" charset="0"/>
              <a:ea typeface="+mn-ea"/>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10693400" cy="1260211"/>
          </a:xfrm>
        </p:spPr>
        <p:txBody>
          <a:bodyPr>
            <a:normAutofit/>
          </a:bodyPr>
          <a:lstStyle/>
          <a:p>
            <a:pPr algn="ctr"/>
            <a:r>
              <a:rPr lang="es-ES" sz="4300" b="1" dirty="0" smtClean="0">
                <a:solidFill>
                  <a:schemeClr val="accent1">
                    <a:lumMod val="20000"/>
                    <a:lumOff val="80000"/>
                  </a:schemeClr>
                </a:solidFill>
              </a:rPr>
              <a:t>Modificaciones Decreto Nº 381 /17</a:t>
            </a:r>
            <a:endParaRPr lang="es-ES" sz="4300" b="1" dirty="0">
              <a:solidFill>
                <a:schemeClr val="accent1">
                  <a:lumMod val="20000"/>
                  <a:lumOff val="80000"/>
                </a:schemeClr>
              </a:solidFill>
            </a:endParaRPr>
          </a:p>
        </p:txBody>
      </p:sp>
      <p:sp>
        <p:nvSpPr>
          <p:cNvPr id="8" name="7 Marcador de contenido"/>
          <p:cNvSpPr>
            <a:spLocks noGrp="1"/>
          </p:cNvSpPr>
          <p:nvPr>
            <p:ph idx="1"/>
          </p:nvPr>
        </p:nvSpPr>
        <p:spPr>
          <a:xfrm>
            <a:off x="0" y="1338957"/>
            <a:ext cx="10693400" cy="6222306"/>
          </a:xfrm>
        </p:spPr>
        <p:txBody>
          <a:bodyPr>
            <a:normAutofit/>
          </a:bodyPr>
          <a:lstStyle/>
          <a:p>
            <a:r>
              <a:rPr lang="es-ES" sz="2500" b="1" dirty="0" smtClean="0">
                <a:solidFill>
                  <a:schemeClr val="tx2">
                    <a:lumMod val="75000"/>
                  </a:schemeClr>
                </a:solidFill>
                <a:latin typeface="Consolas" pitchFamily="49" charset="0"/>
                <a:cs typeface="Consolas" pitchFamily="49" charset="0"/>
              </a:rPr>
              <a:t>Al art. 14º: Gratuidad de los Pliegos de Bases y Condiciones</a:t>
            </a:r>
          </a:p>
          <a:p>
            <a:pPr>
              <a:buNone/>
            </a:pPr>
            <a:endParaRPr lang="es-ES" sz="2500" b="1" dirty="0" smtClean="0">
              <a:solidFill>
                <a:schemeClr val="tx2">
                  <a:lumMod val="75000"/>
                </a:schemeClr>
              </a:solidFill>
              <a:latin typeface="Consolas" pitchFamily="49" charset="0"/>
              <a:cs typeface="Consolas" pitchFamily="49" charset="0"/>
            </a:endParaRPr>
          </a:p>
          <a:p>
            <a:pPr algn="just">
              <a:spcAft>
                <a:spcPts val="684"/>
              </a:spcAft>
              <a:buFont typeface="Wingdings" pitchFamily="2" charset="2"/>
              <a:buChar char="Ø"/>
            </a:pPr>
            <a:r>
              <a:rPr lang="es-ES" sz="2500" dirty="0" smtClean="0">
                <a:solidFill>
                  <a:schemeClr val="tx2">
                    <a:lumMod val="75000"/>
                  </a:schemeClr>
                </a:solidFill>
                <a:latin typeface="Consolas" pitchFamily="49" charset="0"/>
                <a:cs typeface="Consolas" pitchFamily="49" charset="0"/>
              </a:rPr>
              <a:t>Las Licitaciones Públicas, Privadas y Concursos de Precios se regirán por los Pliegos tipos que apruebe el Poder Ejecutivo (remite a los niveles previstos en el artículo 2º).</a:t>
            </a:r>
          </a:p>
          <a:p>
            <a:pPr algn="just">
              <a:spcAft>
                <a:spcPts val="684"/>
              </a:spcAft>
              <a:buFont typeface="Wingdings" pitchFamily="2" charset="2"/>
              <a:buChar char="Ø"/>
            </a:pPr>
            <a:r>
              <a:rPr lang="es-ES" sz="2500" dirty="0" smtClean="0">
                <a:solidFill>
                  <a:schemeClr val="tx2">
                    <a:lumMod val="75000"/>
                  </a:schemeClr>
                </a:solidFill>
                <a:latin typeface="Consolas" pitchFamily="49" charset="0"/>
                <a:cs typeface="Consolas" pitchFamily="49" charset="0"/>
              </a:rPr>
              <a:t>Los </a:t>
            </a:r>
            <a:r>
              <a:rPr lang="es-ES" sz="2500" b="1" dirty="0" smtClean="0">
                <a:solidFill>
                  <a:schemeClr val="tx2">
                    <a:lumMod val="75000"/>
                  </a:schemeClr>
                </a:solidFill>
                <a:latin typeface="Consolas" pitchFamily="49" charset="0"/>
                <a:cs typeface="Consolas" pitchFamily="49" charset="0"/>
              </a:rPr>
              <a:t>Pliegos</a:t>
            </a:r>
            <a:r>
              <a:rPr lang="es-ES" sz="2500" dirty="0" smtClean="0">
                <a:solidFill>
                  <a:schemeClr val="tx2">
                    <a:lumMod val="75000"/>
                  </a:schemeClr>
                </a:solidFill>
                <a:latin typeface="Consolas" pitchFamily="49" charset="0"/>
                <a:cs typeface="Consolas" pitchFamily="49" charset="0"/>
              </a:rPr>
              <a:t> de Bases y Condiciones son </a:t>
            </a:r>
            <a:r>
              <a:rPr lang="es-ES" sz="2500" b="1" dirty="0" smtClean="0">
                <a:solidFill>
                  <a:schemeClr val="tx2">
                    <a:lumMod val="75000"/>
                  </a:schemeClr>
                </a:solidFill>
                <a:latin typeface="Consolas" pitchFamily="49" charset="0"/>
                <a:cs typeface="Consolas" pitchFamily="49" charset="0"/>
              </a:rPr>
              <a:t>gratuitos</a:t>
            </a:r>
            <a:r>
              <a:rPr lang="es-ES" sz="2500" dirty="0" smtClean="0">
                <a:solidFill>
                  <a:schemeClr val="tx2">
                    <a:lumMod val="75000"/>
                  </a:schemeClr>
                </a:solidFill>
                <a:latin typeface="Consolas" pitchFamily="49" charset="0"/>
                <a:cs typeface="Consolas" pitchFamily="49" charset="0"/>
              </a:rPr>
              <a:t> y deberán estar disponibles en forma digital en el sitio web oficial de la provincia. </a:t>
            </a:r>
            <a:r>
              <a:rPr lang="es-ES" sz="2500" b="1" dirty="0" smtClean="0">
                <a:solidFill>
                  <a:schemeClr val="tx2">
                    <a:lumMod val="75000"/>
                  </a:schemeClr>
                </a:solidFill>
                <a:latin typeface="Consolas" pitchFamily="49" charset="0"/>
                <a:cs typeface="Consolas" pitchFamily="49" charset="0"/>
              </a:rPr>
              <a:t>NOVEDAD </a:t>
            </a:r>
            <a:r>
              <a:rPr lang="es-ES" sz="2500" dirty="0" smtClean="0">
                <a:solidFill>
                  <a:schemeClr val="tx2">
                    <a:lumMod val="75000"/>
                  </a:schemeClr>
                </a:solidFill>
                <a:latin typeface="Consolas" pitchFamily="49" charset="0"/>
                <a:cs typeface="Consolas" pitchFamily="49" charset="0"/>
              </a:rPr>
              <a:t>(pantalla ya vista).</a:t>
            </a:r>
          </a:p>
          <a:p>
            <a:pPr algn="just">
              <a:spcAft>
                <a:spcPts val="684"/>
              </a:spcAft>
              <a:buNone/>
            </a:pPr>
            <a:r>
              <a:rPr lang="es-ES" sz="2500" b="1" dirty="0" smtClean="0">
                <a:solidFill>
                  <a:schemeClr val="tx2">
                    <a:lumMod val="75000"/>
                  </a:schemeClr>
                </a:solidFill>
                <a:latin typeface="Consolas" pitchFamily="49" charset="0"/>
                <a:cs typeface="Consolas" pitchFamily="49" charset="0"/>
              </a:rPr>
              <a:t>		. </a:t>
            </a:r>
            <a:r>
              <a:rPr lang="es-ES" sz="2500" dirty="0" smtClean="0">
                <a:solidFill>
                  <a:schemeClr val="tx2">
                    <a:lumMod val="75000"/>
                  </a:schemeClr>
                </a:solidFill>
                <a:latin typeface="Consolas" pitchFamily="49" charset="0"/>
                <a:cs typeface="Consolas" pitchFamily="49" charset="0"/>
              </a:rPr>
              <a:t>Aclaración: deben publicarse en la web oficial todos los Pliegos de todos los tipos de contrataciones ya que son todos gratuitos.</a:t>
            </a:r>
          </a:p>
          <a:p>
            <a:pPr algn="just">
              <a:spcAft>
                <a:spcPts val="684"/>
              </a:spcAft>
              <a:buNone/>
            </a:pPr>
            <a:endParaRPr lang="es-ES" sz="2500" dirty="0" smtClean="0">
              <a:solidFill>
                <a:schemeClr val="tx2">
                  <a:lumMod val="75000"/>
                </a:schemeClr>
              </a:solidFill>
              <a:latin typeface="Consolas" pitchFamily="49" charset="0"/>
              <a:cs typeface="Consolas" pitchFamily="49" charset="0"/>
            </a:endParaRPr>
          </a:p>
          <a:p>
            <a:pPr lvl="2">
              <a:buFont typeface="Wingdings" pitchFamily="2" charset="2"/>
              <a:buChar char="ü"/>
            </a:pPr>
            <a:endParaRPr lang="es-ES" sz="2500" dirty="0" smtClean="0">
              <a:solidFill>
                <a:schemeClr val="tx2">
                  <a:lumMod val="75000"/>
                </a:schemeClr>
              </a:solidFill>
              <a:latin typeface="Consolas" pitchFamily="49" charset="0"/>
              <a:cs typeface="Consolas" pitchFamily="49" charset="0"/>
            </a:endParaRPr>
          </a:p>
          <a:p>
            <a:pPr lvl="2"/>
            <a:endParaRPr lang="es-ES" sz="2500" dirty="0" smtClean="0">
              <a:solidFill>
                <a:schemeClr val="tx2">
                  <a:lumMod val="75000"/>
                </a:schemeClr>
              </a:solidFill>
              <a:latin typeface="Consolas" pitchFamily="49" charset="0"/>
              <a:cs typeface="Consolas" pitchFamily="49" charset="0"/>
            </a:endParaRPr>
          </a:p>
          <a:p>
            <a:pPr lvl="1"/>
            <a:endParaRPr lang="es-ES" sz="2500" dirty="0" smtClean="0">
              <a:solidFill>
                <a:schemeClr val="tx2">
                  <a:lumMod val="75000"/>
                </a:schemeClr>
              </a:solidFill>
              <a:latin typeface="Consolas" pitchFamily="49" charset="0"/>
              <a:cs typeface="Consolas" pitchFamily="49" charset="0"/>
            </a:endParaRPr>
          </a:p>
          <a:p>
            <a:pPr lvl="1">
              <a:buNone/>
            </a:pPr>
            <a:endParaRPr lang="es-ES" sz="2500" dirty="0">
              <a:solidFill>
                <a:schemeClr val="tx2">
                  <a:lumMod val="75000"/>
                </a:schemeClr>
              </a:solidFill>
              <a:latin typeface="Consolas" pitchFamily="49" charset="0"/>
              <a:cs typeface="Consolas" pitchFamily="49" charset="0"/>
            </a:endParaRPr>
          </a:p>
        </p:txBody>
      </p:sp>
      <p:sp>
        <p:nvSpPr>
          <p:cNvPr id="4" name="3 Marcador de número de diapositiva"/>
          <p:cNvSpPr>
            <a:spLocks noGrp="1"/>
          </p:cNvSpPr>
          <p:nvPr>
            <p:ph type="sldNum" sz="quarter" idx="12"/>
          </p:nvPr>
        </p:nvSpPr>
        <p:spPr/>
        <p:txBody>
          <a:bodyPr/>
          <a:lstStyle/>
          <a:p>
            <a:fld id="{B5BB1BE5-AC7B-448F-8EB5-BB2B23D06159}" type="slidenum">
              <a:rPr lang="es-ES" smtClean="0"/>
              <a:pPr/>
              <a:t>25</a:t>
            </a:fld>
            <a:endParaRPr lang="es-E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58" y="0"/>
            <a:ext cx="10693958" cy="7560152"/>
          </a:xfrm>
          <a:prstGeom prst="rect">
            <a:avLst/>
          </a:prstGeom>
        </p:spPr>
      </p:pic>
    </p:spTree>
    <p:extLst>
      <p:ext uri="{BB962C8B-B14F-4D97-AF65-F5344CB8AC3E}">
        <p14:creationId xmlns:p14="http://schemas.microsoft.com/office/powerpoint/2010/main" xmlns="" val="2584781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5" name="1 Título"/>
          <p:cNvSpPr txBox="1">
            <a:spLocks/>
          </p:cNvSpPr>
          <p:nvPr/>
        </p:nvSpPr>
        <p:spPr>
          <a:xfrm>
            <a:off x="0" y="565921"/>
            <a:ext cx="9704418" cy="1260211"/>
          </a:xfrm>
          <a:prstGeom prst="rect">
            <a:avLst/>
          </a:prstGeom>
        </p:spPr>
        <p:txBody>
          <a:bodyPr anchor="t">
            <a:noAutofit/>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4000" b="1" i="0" u="none" strike="noStrike" kern="1200" cap="none" spc="0" normalizeH="0" baseline="0" noProof="0" dirty="0" smtClean="0">
                <a:ln>
                  <a:noFill/>
                </a:ln>
                <a:solidFill>
                  <a:schemeClr val="tx2"/>
                </a:solidFill>
                <a:effectLst/>
                <a:uLnTx/>
                <a:uFillTx/>
                <a:latin typeface="Consolas" pitchFamily="49" charset="0"/>
                <a:ea typeface="+mj-ea"/>
                <a:cs typeface="Consolas" pitchFamily="49" charset="0"/>
              </a:rPr>
              <a:t>Últimas modificaciones vigentes al Reglamento de Contrataciones</a:t>
            </a:r>
            <a:r>
              <a:rPr kumimoji="0" lang="es-ES" sz="4000" b="0" i="0" u="none" strike="noStrike" kern="1200" cap="none" spc="0" normalizeH="0" baseline="0" noProof="0" dirty="0" smtClean="0">
                <a:ln>
                  <a:noFill/>
                </a:ln>
                <a:solidFill>
                  <a:schemeClr val="tx2"/>
                </a:solidFill>
                <a:effectLst/>
                <a:uLnTx/>
                <a:uFillTx/>
                <a:latin typeface="Consolas" pitchFamily="49" charset="0"/>
                <a:ea typeface="+mj-ea"/>
                <a:cs typeface="Consolas" pitchFamily="49" charset="0"/>
              </a:rPr>
              <a:t/>
            </a:r>
            <a:br>
              <a:rPr kumimoji="0" lang="es-ES" sz="4000" b="0" i="0" u="none" strike="noStrike" kern="1200" cap="none" spc="0" normalizeH="0" baseline="0" noProof="0" dirty="0" smtClean="0">
                <a:ln>
                  <a:noFill/>
                </a:ln>
                <a:solidFill>
                  <a:schemeClr val="tx2"/>
                </a:solidFill>
                <a:effectLst/>
                <a:uLnTx/>
                <a:uFillTx/>
                <a:latin typeface="Consolas" pitchFamily="49" charset="0"/>
                <a:ea typeface="+mj-ea"/>
                <a:cs typeface="Consolas" pitchFamily="49" charset="0"/>
              </a:rPr>
            </a:br>
            <a:endParaRPr kumimoji="0" lang="es-ES" sz="4000" b="0" i="0" u="none" strike="noStrike" kern="1200" cap="none" spc="0" normalizeH="0" baseline="0" noProof="0" dirty="0">
              <a:ln>
                <a:noFill/>
              </a:ln>
              <a:solidFill>
                <a:schemeClr val="tx2"/>
              </a:solidFill>
              <a:effectLst/>
              <a:uLnTx/>
              <a:uFillTx/>
              <a:latin typeface="Consolas" pitchFamily="49" charset="0"/>
              <a:ea typeface="+mj-ea"/>
              <a:cs typeface="Consolas" pitchFamily="49" charset="0"/>
            </a:endParaRPr>
          </a:p>
        </p:txBody>
      </p:sp>
      <p:sp>
        <p:nvSpPr>
          <p:cNvPr id="6" name="23 Marcador de contenido"/>
          <p:cNvSpPr txBox="1">
            <a:spLocks/>
          </p:cNvSpPr>
          <p:nvPr/>
        </p:nvSpPr>
        <p:spPr>
          <a:xfrm>
            <a:off x="203164" y="2351871"/>
            <a:ext cx="9429816" cy="3714776"/>
          </a:xfrm>
          <a:prstGeom prst="rect">
            <a:avLst/>
          </a:prstGeom>
        </p:spPr>
        <p:txBody>
          <a:bodyPr>
            <a:normAutofit lnSpcReduction="10000"/>
          </a:bodyPr>
          <a:lstStyle/>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3200" b="0"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endParaRP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3200" b="1"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Decreto Nº 1062/16 </a:t>
            </a:r>
            <a:r>
              <a:rPr kumimoji="0" lang="es-ES" sz="3200" b="0"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 Actualización de montos.</a:t>
            </a: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3200" b="0"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endParaRP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r>
              <a:rPr kumimoji="0" lang="es-ES" sz="3200" b="1"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Decreto Nº 381/17 </a:t>
            </a:r>
            <a:r>
              <a:rPr kumimoji="0" lang="es-ES" sz="3200" b="0" i="0" u="none" strike="noStrike" kern="1200" cap="none" spc="0" normalizeH="0" baseline="0" noProof="0" dirty="0" smtClean="0">
                <a:ln>
                  <a:noFill/>
                </a:ln>
                <a:solidFill>
                  <a:schemeClr val="tx2">
                    <a:lumMod val="60000"/>
                    <a:lumOff val="40000"/>
                  </a:schemeClr>
                </a:solidFill>
                <a:effectLst/>
                <a:uLnTx/>
                <a:uFillTx/>
                <a:latin typeface="Consolas" pitchFamily="49" charset="0"/>
                <a:ea typeface="+mn-ea"/>
                <a:cs typeface="Consolas" pitchFamily="49" charset="0"/>
              </a:rPr>
              <a:t>: Invitaciones, Plazos y Publicidad, gratuidad del pliego.</a:t>
            </a:r>
            <a:endParaRPr kumimoji="0" lang="es-ES" sz="3200" b="0" i="0" u="none" strike="noStrike" kern="1200" cap="none" spc="0" normalizeH="0" baseline="0" noProof="0" dirty="0">
              <a:ln>
                <a:noFill/>
              </a:ln>
              <a:solidFill>
                <a:schemeClr val="tx2">
                  <a:lumMod val="60000"/>
                  <a:lumOff val="40000"/>
                </a:schemeClr>
              </a:solidFill>
              <a:effectLst/>
              <a:uLnTx/>
              <a:uFillTx/>
              <a:latin typeface="Consolas" pitchFamily="49" charset="0"/>
              <a:ea typeface="+mn-ea"/>
              <a:cs typeface="Consolas" pitchFamily="49" charset="0"/>
            </a:endParaRPr>
          </a:p>
        </p:txBody>
      </p:sp>
    </p:spTree>
    <p:extLst>
      <p:ext uri="{BB962C8B-B14F-4D97-AF65-F5344CB8AC3E}">
        <p14:creationId xmlns:p14="http://schemas.microsoft.com/office/powerpoint/2010/main" xmlns="" val="36303338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6" name="1 Título"/>
          <p:cNvSpPr txBox="1">
            <a:spLocks/>
          </p:cNvSpPr>
          <p:nvPr/>
        </p:nvSpPr>
        <p:spPr>
          <a:xfrm>
            <a:off x="0" y="787611"/>
            <a:ext cx="7275526" cy="5136160"/>
          </a:xfrm>
          <a:prstGeom prst="rect">
            <a:avLst/>
          </a:prstGeom>
        </p:spPr>
        <p:txBody>
          <a:bodyPr>
            <a:normAutofit/>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6400" b="1" i="0" u="none" strike="noStrike" kern="1200" cap="none" spc="0" normalizeH="0" baseline="0" noProof="0" dirty="0" smtClean="0">
                <a:ln>
                  <a:noFill/>
                </a:ln>
                <a:solidFill>
                  <a:schemeClr val="accent1">
                    <a:lumMod val="20000"/>
                    <a:lumOff val="80000"/>
                  </a:schemeClr>
                </a:solidFill>
                <a:effectLst/>
                <a:uLnTx/>
                <a:uFillTx/>
                <a:latin typeface="+mj-lt"/>
                <a:ea typeface="+mj-ea"/>
                <a:cs typeface="+mj-cs"/>
              </a:rPr>
              <a:t>Decreto 1062 / 16</a:t>
            </a:r>
            <a:br>
              <a:rPr kumimoji="0" lang="es-ES" sz="6400" b="1" i="0" u="none" strike="noStrike" kern="1200" cap="none" spc="0" normalizeH="0" baseline="0" noProof="0" dirty="0" smtClean="0">
                <a:ln>
                  <a:noFill/>
                </a:ln>
                <a:solidFill>
                  <a:schemeClr val="accent1">
                    <a:lumMod val="20000"/>
                    <a:lumOff val="80000"/>
                  </a:schemeClr>
                </a:solidFill>
                <a:effectLst/>
                <a:uLnTx/>
                <a:uFillTx/>
                <a:latin typeface="+mj-lt"/>
                <a:ea typeface="+mj-ea"/>
                <a:cs typeface="+mj-cs"/>
              </a:rPr>
            </a:br>
            <a:r>
              <a:rPr kumimoji="0" lang="es-ES" sz="6400" b="1" i="0" u="none" strike="noStrike" kern="1200" cap="none" spc="0" normalizeH="0" baseline="0" noProof="0" dirty="0" smtClean="0">
                <a:ln>
                  <a:noFill/>
                </a:ln>
                <a:solidFill>
                  <a:schemeClr val="tx1"/>
                </a:solidFill>
                <a:effectLst/>
                <a:uLnTx/>
                <a:uFillTx/>
                <a:latin typeface="+mj-lt"/>
                <a:ea typeface="+mj-ea"/>
                <a:cs typeface="+mj-cs"/>
              </a:rPr>
              <a:t/>
            </a:r>
            <a:br>
              <a:rPr kumimoji="0" lang="es-ES" sz="6400" b="1" i="0" u="none" strike="noStrike" kern="1200" cap="none" spc="0" normalizeH="0" baseline="0" noProof="0" dirty="0" smtClean="0">
                <a:ln>
                  <a:noFill/>
                </a:ln>
                <a:solidFill>
                  <a:schemeClr val="tx1"/>
                </a:solidFill>
                <a:effectLst/>
                <a:uLnTx/>
                <a:uFillTx/>
                <a:latin typeface="+mj-lt"/>
                <a:ea typeface="+mj-ea"/>
                <a:cs typeface="+mj-cs"/>
              </a:rPr>
            </a:br>
            <a:r>
              <a:rPr kumimoji="0" lang="es-ES" sz="6400" b="1" i="0" u="none" strike="noStrike" kern="1200" cap="none" spc="0" normalizeH="0" baseline="0" noProof="0" dirty="0" smtClean="0">
                <a:ln>
                  <a:noFill/>
                </a:ln>
                <a:solidFill>
                  <a:schemeClr val="accent1">
                    <a:lumMod val="60000"/>
                    <a:lumOff val="40000"/>
                  </a:schemeClr>
                </a:solidFill>
                <a:effectLst/>
                <a:uLnTx/>
                <a:uFillTx/>
                <a:latin typeface="+mj-lt"/>
                <a:ea typeface="+mj-ea"/>
                <a:cs typeface="+mj-cs"/>
              </a:rPr>
              <a:t>Montos de Contrataciones</a:t>
            </a:r>
            <a:endParaRPr kumimoji="0" lang="es-ES" sz="6400" b="1" i="0" u="none" strike="noStrike" kern="1200" cap="none" spc="0" normalizeH="0" baseline="0" noProof="0" dirty="0">
              <a:ln>
                <a:noFill/>
              </a:ln>
              <a:solidFill>
                <a:schemeClr val="accent1">
                  <a:lumMod val="60000"/>
                  <a:lumOff val="40000"/>
                </a:schemeClr>
              </a:solidFill>
              <a:effectLst/>
              <a:uLnTx/>
              <a:uFillTx/>
              <a:latin typeface="+mj-lt"/>
              <a:ea typeface="+mj-ea"/>
              <a:cs typeface="+mj-cs"/>
            </a:endParaRPr>
          </a:p>
        </p:txBody>
      </p:sp>
    </p:spTree>
    <p:extLst>
      <p:ext uri="{BB962C8B-B14F-4D97-AF65-F5344CB8AC3E}">
        <p14:creationId xmlns:p14="http://schemas.microsoft.com/office/powerpoint/2010/main" xmlns="" val="12289835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10693400" cy="1023902"/>
          </a:xfrm>
        </p:spPr>
        <p:txBody>
          <a:bodyPr>
            <a:normAutofit/>
          </a:bodyPr>
          <a:lstStyle/>
          <a:p>
            <a:pPr algn="ctr"/>
            <a:r>
              <a:rPr lang="es-ES" b="1" dirty="0" smtClean="0">
                <a:solidFill>
                  <a:schemeClr val="tx2">
                    <a:lumMod val="75000"/>
                  </a:schemeClr>
                </a:solidFill>
                <a:latin typeface="Consolas" pitchFamily="49" charset="0"/>
                <a:cs typeface="Consolas" pitchFamily="49" charset="0"/>
              </a:rPr>
              <a:t>Decreto Nº 1062 /16</a:t>
            </a:r>
            <a:endParaRPr lang="es-ES" b="1" dirty="0">
              <a:solidFill>
                <a:schemeClr val="tx2">
                  <a:lumMod val="75000"/>
                </a:schemeClr>
              </a:solidFill>
              <a:latin typeface="Consolas" pitchFamily="49" charset="0"/>
              <a:cs typeface="Consolas" pitchFamily="49" charset="0"/>
            </a:endParaRPr>
          </a:p>
        </p:txBody>
      </p:sp>
      <p:graphicFrame>
        <p:nvGraphicFramePr>
          <p:cNvPr id="5" name="4 Tabla"/>
          <p:cNvGraphicFramePr>
            <a:graphicFrameLocks noGrp="1"/>
          </p:cNvGraphicFramePr>
          <p:nvPr/>
        </p:nvGraphicFramePr>
        <p:xfrm>
          <a:off x="0" y="1023902"/>
          <a:ext cx="10693400" cy="2726752"/>
        </p:xfrm>
        <a:graphic>
          <a:graphicData uri="http://schemas.openxmlformats.org/drawingml/2006/table">
            <a:tbl>
              <a:tblPr firstRow="1" bandRow="1">
                <a:tableStyleId>{5C22544A-7EE6-4342-B048-85BDC9FD1C3A}</a:tableStyleId>
              </a:tblPr>
              <a:tblGrid>
                <a:gridCol w="5346700"/>
                <a:gridCol w="5346700"/>
              </a:tblGrid>
              <a:tr h="705718">
                <a:tc gridSpan="2">
                  <a:txBody>
                    <a:bodyPr/>
                    <a:lstStyle/>
                    <a:p>
                      <a:pPr algn="ctr"/>
                      <a:r>
                        <a:rPr lang="es-ES" sz="4000" dirty="0" smtClean="0">
                          <a:latin typeface="Consolas" pitchFamily="49" charset="0"/>
                          <a:cs typeface="Consolas" pitchFamily="49" charset="0"/>
                        </a:rPr>
                        <a:t>Artículo 1º</a:t>
                      </a:r>
                      <a:endParaRPr lang="es-ES" sz="4000" dirty="0">
                        <a:latin typeface="Consolas" pitchFamily="49" charset="0"/>
                        <a:cs typeface="Consolas" pitchFamily="49" charset="0"/>
                      </a:endParaRPr>
                    </a:p>
                  </a:txBody>
                  <a:tcPr marL="106934" marR="106934" marT="50408" marB="50408"/>
                </a:tc>
                <a:tc hMerge="1">
                  <a:txBody>
                    <a:bodyPr/>
                    <a:lstStyle/>
                    <a:p>
                      <a:endParaRPr lang="es-ES" dirty="0"/>
                    </a:p>
                  </a:txBody>
                  <a:tcPr/>
                </a:tc>
              </a:tr>
              <a:tr h="504084">
                <a:tc>
                  <a:txBody>
                    <a:bodyPr/>
                    <a:lstStyle/>
                    <a:p>
                      <a:r>
                        <a:rPr lang="es-ES" sz="2600" b="1" dirty="0" smtClean="0">
                          <a:solidFill>
                            <a:schemeClr val="accent1">
                              <a:lumMod val="50000"/>
                            </a:schemeClr>
                          </a:solidFill>
                          <a:latin typeface="Consolas" pitchFamily="49" charset="0"/>
                          <a:cs typeface="Consolas" pitchFamily="49" charset="0"/>
                        </a:rPr>
                        <a:t>a) Licitación</a:t>
                      </a:r>
                      <a:r>
                        <a:rPr lang="es-ES" sz="2600" b="1" baseline="0" dirty="0" smtClean="0">
                          <a:solidFill>
                            <a:schemeClr val="accent1">
                              <a:lumMod val="50000"/>
                            </a:schemeClr>
                          </a:solidFill>
                          <a:latin typeface="Consolas" pitchFamily="49" charset="0"/>
                          <a:cs typeface="Consolas" pitchFamily="49" charset="0"/>
                        </a:rPr>
                        <a:t> Pública</a:t>
                      </a:r>
                      <a:endParaRPr lang="es-ES" sz="2600" b="1" dirty="0">
                        <a:solidFill>
                          <a:schemeClr val="accent1">
                            <a:lumMod val="50000"/>
                          </a:schemeClr>
                        </a:solidFill>
                        <a:latin typeface="Consolas" pitchFamily="49" charset="0"/>
                        <a:cs typeface="Consolas" pitchFamily="49" charset="0"/>
                      </a:endParaRPr>
                    </a:p>
                  </a:txBody>
                  <a:tcPr marL="106934" marR="106934" marT="50408" marB="50408"/>
                </a:tc>
                <a:tc>
                  <a:txBody>
                    <a:bodyPr/>
                    <a:lstStyle/>
                    <a:p>
                      <a:r>
                        <a:rPr lang="es-ES" sz="2600" b="1" dirty="0" smtClean="0">
                          <a:solidFill>
                            <a:schemeClr val="accent1">
                              <a:lumMod val="50000"/>
                            </a:schemeClr>
                          </a:solidFill>
                          <a:latin typeface="Consolas" pitchFamily="49" charset="0"/>
                          <a:cs typeface="Consolas" pitchFamily="49" charset="0"/>
                        </a:rPr>
                        <a:t>Más de $1.500.000</a:t>
                      </a:r>
                    </a:p>
                  </a:txBody>
                  <a:tcPr marL="106934" marR="106934" marT="50408" marB="50408"/>
                </a:tc>
              </a:tr>
              <a:tr h="504084">
                <a:tc>
                  <a:txBody>
                    <a:bodyPr/>
                    <a:lstStyle/>
                    <a:p>
                      <a:r>
                        <a:rPr lang="es-ES" sz="2600" b="0" dirty="0" smtClean="0">
                          <a:solidFill>
                            <a:schemeClr val="accent1">
                              <a:lumMod val="50000"/>
                            </a:schemeClr>
                          </a:solidFill>
                          <a:latin typeface="Consolas" pitchFamily="49" charset="0"/>
                          <a:cs typeface="Consolas" pitchFamily="49" charset="0"/>
                        </a:rPr>
                        <a:t>b) Licitación Privada</a:t>
                      </a:r>
                      <a:endParaRPr lang="es-ES" sz="2600" b="0" dirty="0">
                        <a:solidFill>
                          <a:schemeClr val="accent1">
                            <a:lumMod val="50000"/>
                          </a:schemeClr>
                        </a:solidFill>
                        <a:latin typeface="Consolas" pitchFamily="49" charset="0"/>
                        <a:cs typeface="Consolas" pitchFamily="49" charset="0"/>
                      </a:endParaRPr>
                    </a:p>
                  </a:txBody>
                  <a:tcPr marL="106934" marR="106934" marT="50408" marB="50408"/>
                </a:tc>
                <a:tc>
                  <a:txBody>
                    <a:bodyPr/>
                    <a:lstStyle/>
                    <a:p>
                      <a:r>
                        <a:rPr lang="es-ES" sz="2600" b="0" dirty="0" smtClean="0">
                          <a:solidFill>
                            <a:schemeClr val="accent1">
                              <a:lumMod val="50000"/>
                            </a:schemeClr>
                          </a:solidFill>
                          <a:latin typeface="Consolas" pitchFamily="49" charset="0"/>
                          <a:cs typeface="Consolas" pitchFamily="49" charset="0"/>
                        </a:rPr>
                        <a:t>Hasta</a:t>
                      </a:r>
                      <a:r>
                        <a:rPr lang="es-ES" sz="2600" b="0" baseline="0" dirty="0" smtClean="0">
                          <a:solidFill>
                            <a:schemeClr val="accent1">
                              <a:lumMod val="50000"/>
                            </a:schemeClr>
                          </a:solidFill>
                          <a:latin typeface="Consolas" pitchFamily="49" charset="0"/>
                          <a:cs typeface="Consolas" pitchFamily="49" charset="0"/>
                        </a:rPr>
                        <a:t> $1.500.000</a:t>
                      </a:r>
                      <a:endParaRPr lang="es-ES" sz="2600" b="0" dirty="0">
                        <a:solidFill>
                          <a:schemeClr val="accent1">
                            <a:lumMod val="50000"/>
                          </a:schemeClr>
                        </a:solidFill>
                        <a:latin typeface="Consolas" pitchFamily="49" charset="0"/>
                        <a:cs typeface="Consolas" pitchFamily="49" charset="0"/>
                      </a:endParaRPr>
                    </a:p>
                  </a:txBody>
                  <a:tcPr marL="106934" marR="106934" marT="50408" marB="50408"/>
                </a:tc>
              </a:tr>
              <a:tr h="504084">
                <a:tc>
                  <a:txBody>
                    <a:bodyPr/>
                    <a:lstStyle/>
                    <a:p>
                      <a:r>
                        <a:rPr lang="es-ES" sz="2600" b="0" dirty="0" smtClean="0">
                          <a:solidFill>
                            <a:schemeClr val="accent1">
                              <a:lumMod val="50000"/>
                            </a:schemeClr>
                          </a:solidFill>
                          <a:latin typeface="Consolas" pitchFamily="49" charset="0"/>
                          <a:cs typeface="Consolas" pitchFamily="49" charset="0"/>
                        </a:rPr>
                        <a:t>c) Concurso</a:t>
                      </a:r>
                      <a:r>
                        <a:rPr lang="es-ES" sz="2600" b="0" baseline="0" dirty="0" smtClean="0">
                          <a:solidFill>
                            <a:schemeClr val="accent1">
                              <a:lumMod val="50000"/>
                            </a:schemeClr>
                          </a:solidFill>
                          <a:latin typeface="Consolas" pitchFamily="49" charset="0"/>
                          <a:cs typeface="Consolas" pitchFamily="49" charset="0"/>
                        </a:rPr>
                        <a:t> de Precios</a:t>
                      </a:r>
                      <a:endParaRPr lang="es-ES" sz="2600" b="0" dirty="0">
                        <a:solidFill>
                          <a:schemeClr val="accent1">
                            <a:lumMod val="50000"/>
                          </a:schemeClr>
                        </a:solidFill>
                        <a:latin typeface="Consolas" pitchFamily="49" charset="0"/>
                        <a:cs typeface="Consolas" pitchFamily="49" charset="0"/>
                      </a:endParaRPr>
                    </a:p>
                  </a:txBody>
                  <a:tcPr marL="106934" marR="106934" marT="50408" marB="50408"/>
                </a:tc>
                <a:tc>
                  <a:txBody>
                    <a:bodyPr/>
                    <a:lstStyle/>
                    <a:p>
                      <a:r>
                        <a:rPr lang="es-ES" sz="2600" b="0" dirty="0" smtClean="0">
                          <a:solidFill>
                            <a:schemeClr val="accent1">
                              <a:lumMod val="50000"/>
                            </a:schemeClr>
                          </a:solidFill>
                          <a:latin typeface="Consolas" pitchFamily="49" charset="0"/>
                          <a:cs typeface="Consolas" pitchFamily="49" charset="0"/>
                        </a:rPr>
                        <a:t>Hasta $375.000</a:t>
                      </a:r>
                      <a:endParaRPr lang="es-ES" sz="2600" b="0" dirty="0">
                        <a:solidFill>
                          <a:schemeClr val="accent1">
                            <a:lumMod val="50000"/>
                          </a:schemeClr>
                        </a:solidFill>
                        <a:latin typeface="Consolas" pitchFamily="49" charset="0"/>
                        <a:cs typeface="Consolas" pitchFamily="49" charset="0"/>
                      </a:endParaRPr>
                    </a:p>
                  </a:txBody>
                  <a:tcPr marL="106934" marR="106934" marT="50408" marB="50408"/>
                </a:tc>
              </a:tr>
              <a:tr h="504084">
                <a:tc>
                  <a:txBody>
                    <a:bodyPr/>
                    <a:lstStyle/>
                    <a:p>
                      <a:r>
                        <a:rPr lang="es-ES" sz="2600" b="0" dirty="0" smtClean="0">
                          <a:solidFill>
                            <a:schemeClr val="accent1">
                              <a:lumMod val="50000"/>
                            </a:schemeClr>
                          </a:solidFill>
                          <a:latin typeface="Consolas" pitchFamily="49" charset="0"/>
                          <a:cs typeface="Consolas" pitchFamily="49" charset="0"/>
                        </a:rPr>
                        <a:t>d) Contratación</a:t>
                      </a:r>
                      <a:r>
                        <a:rPr lang="es-ES" sz="2600" b="0" baseline="0" dirty="0" smtClean="0">
                          <a:solidFill>
                            <a:schemeClr val="accent1">
                              <a:lumMod val="50000"/>
                            </a:schemeClr>
                          </a:solidFill>
                          <a:latin typeface="Consolas" pitchFamily="49" charset="0"/>
                          <a:cs typeface="Consolas" pitchFamily="49" charset="0"/>
                        </a:rPr>
                        <a:t> Directa</a:t>
                      </a:r>
                      <a:endParaRPr lang="es-ES" sz="2600" b="0" dirty="0">
                        <a:solidFill>
                          <a:schemeClr val="accent1">
                            <a:lumMod val="50000"/>
                          </a:schemeClr>
                        </a:solidFill>
                        <a:latin typeface="Consolas" pitchFamily="49" charset="0"/>
                        <a:cs typeface="Consolas" pitchFamily="49" charset="0"/>
                      </a:endParaRPr>
                    </a:p>
                  </a:txBody>
                  <a:tcPr marL="106934" marR="106934" marT="50408" marB="50408"/>
                </a:tc>
                <a:tc>
                  <a:txBody>
                    <a:bodyPr/>
                    <a:lstStyle/>
                    <a:p>
                      <a:r>
                        <a:rPr lang="es-ES" sz="2600" b="0" dirty="0" smtClean="0">
                          <a:solidFill>
                            <a:schemeClr val="accent1">
                              <a:lumMod val="50000"/>
                            </a:schemeClr>
                          </a:solidFill>
                          <a:latin typeface="Consolas" pitchFamily="49" charset="0"/>
                          <a:cs typeface="Consolas" pitchFamily="49" charset="0"/>
                        </a:rPr>
                        <a:t>Hasta</a:t>
                      </a:r>
                      <a:r>
                        <a:rPr lang="es-ES" sz="2600" b="0" baseline="0" dirty="0" smtClean="0">
                          <a:solidFill>
                            <a:schemeClr val="accent1">
                              <a:lumMod val="50000"/>
                            </a:schemeClr>
                          </a:solidFill>
                          <a:latin typeface="Consolas" pitchFamily="49" charset="0"/>
                          <a:cs typeface="Consolas" pitchFamily="49" charset="0"/>
                        </a:rPr>
                        <a:t> $75.000</a:t>
                      </a:r>
                      <a:endParaRPr lang="es-ES" sz="2600" b="0" dirty="0">
                        <a:solidFill>
                          <a:schemeClr val="accent1">
                            <a:lumMod val="50000"/>
                          </a:schemeClr>
                        </a:solidFill>
                        <a:latin typeface="Consolas" pitchFamily="49" charset="0"/>
                        <a:cs typeface="Consolas" pitchFamily="49" charset="0"/>
                      </a:endParaRPr>
                    </a:p>
                  </a:txBody>
                  <a:tcPr marL="106934" marR="106934" marT="50408" marB="50408"/>
                </a:tc>
              </a:tr>
            </a:tbl>
          </a:graphicData>
        </a:graphic>
      </p:graphicFrame>
      <p:graphicFrame>
        <p:nvGraphicFramePr>
          <p:cNvPr id="7" name="6 Tabla"/>
          <p:cNvGraphicFramePr>
            <a:graphicFrameLocks noGrp="1"/>
          </p:cNvGraphicFramePr>
          <p:nvPr/>
        </p:nvGraphicFramePr>
        <p:xfrm>
          <a:off x="0" y="4012743"/>
          <a:ext cx="10693400" cy="3734922"/>
        </p:xfrm>
        <a:graphic>
          <a:graphicData uri="http://schemas.openxmlformats.org/drawingml/2006/table">
            <a:tbl>
              <a:tblPr firstRow="1" bandRow="1">
                <a:tableStyleId>{B301B821-A1FF-4177-AEE7-76D212191A09}</a:tableStyleId>
              </a:tblPr>
              <a:tblGrid>
                <a:gridCol w="3842930"/>
                <a:gridCol w="3286003"/>
                <a:gridCol w="3564467"/>
              </a:tblGrid>
              <a:tr h="705718">
                <a:tc gridSpan="3">
                  <a:txBody>
                    <a:bodyPr/>
                    <a:lstStyle/>
                    <a:p>
                      <a:pPr algn="ctr"/>
                      <a:r>
                        <a:rPr lang="es-ES" sz="4000" dirty="0" smtClean="0">
                          <a:latin typeface="Consolas" pitchFamily="49" charset="0"/>
                          <a:cs typeface="Consolas" pitchFamily="49" charset="0"/>
                        </a:rPr>
                        <a:t>Artículo 2º</a:t>
                      </a:r>
                      <a:endParaRPr lang="es-ES" sz="4000" dirty="0">
                        <a:latin typeface="Consolas" pitchFamily="49" charset="0"/>
                        <a:cs typeface="Consolas" pitchFamily="49" charset="0"/>
                      </a:endParaRPr>
                    </a:p>
                  </a:txBody>
                  <a:tcPr marL="106934" marR="106934" marT="50408" marB="50408"/>
                </a:tc>
                <a:tc hMerge="1">
                  <a:txBody>
                    <a:bodyPr/>
                    <a:lstStyle/>
                    <a:p>
                      <a:endParaRPr lang="es-ES" dirty="0"/>
                    </a:p>
                  </a:txBody>
                  <a:tcPr/>
                </a:tc>
                <a:tc hMerge="1">
                  <a:txBody>
                    <a:bodyPr/>
                    <a:lstStyle/>
                    <a:p>
                      <a:pPr algn="ctr"/>
                      <a:endParaRPr lang="es-ES" sz="3600" dirty="0"/>
                    </a:p>
                  </a:txBody>
                  <a:tcPr/>
                </a:tc>
              </a:tr>
              <a:tr h="504084">
                <a:tc>
                  <a:txBody>
                    <a:bodyPr/>
                    <a:lstStyle/>
                    <a:p>
                      <a:endParaRPr lang="es-ES" sz="2300" dirty="0">
                        <a:latin typeface="Consolas" pitchFamily="49" charset="0"/>
                        <a:cs typeface="Consolas" pitchFamily="49" charset="0"/>
                      </a:endParaRPr>
                    </a:p>
                  </a:txBody>
                  <a:tcPr marL="106934" marR="106934" marT="50408" marB="50408"/>
                </a:tc>
                <a:tc>
                  <a:txBody>
                    <a:bodyPr/>
                    <a:lstStyle/>
                    <a:p>
                      <a:pPr algn="ctr"/>
                      <a:r>
                        <a:rPr lang="es-ES" sz="2600" dirty="0" smtClean="0">
                          <a:latin typeface="Consolas" pitchFamily="49" charset="0"/>
                          <a:cs typeface="Consolas" pitchFamily="49" charset="0"/>
                        </a:rPr>
                        <a:t>Autoriza</a:t>
                      </a:r>
                      <a:endParaRPr lang="es-ES" sz="2600" b="1" dirty="0">
                        <a:solidFill>
                          <a:schemeClr val="accent6">
                            <a:lumMod val="40000"/>
                            <a:lumOff val="60000"/>
                          </a:schemeClr>
                        </a:solidFill>
                        <a:latin typeface="Consolas" pitchFamily="49" charset="0"/>
                        <a:cs typeface="Consolas" pitchFamily="49" charset="0"/>
                      </a:endParaRPr>
                    </a:p>
                  </a:txBody>
                  <a:tcPr marL="106934" marR="106934" marT="50408" marB="50408"/>
                </a:tc>
                <a:tc>
                  <a:txBody>
                    <a:bodyPr/>
                    <a:lstStyle/>
                    <a:p>
                      <a:pPr algn="ctr"/>
                      <a:r>
                        <a:rPr lang="es-ES" sz="2600" dirty="0" smtClean="0">
                          <a:latin typeface="Consolas" pitchFamily="49" charset="0"/>
                          <a:cs typeface="Consolas" pitchFamily="49" charset="0"/>
                        </a:rPr>
                        <a:t>Aprueba</a:t>
                      </a:r>
                      <a:endParaRPr lang="es-ES" sz="2600" b="1" dirty="0">
                        <a:solidFill>
                          <a:schemeClr val="accent6">
                            <a:lumMod val="40000"/>
                            <a:lumOff val="60000"/>
                          </a:schemeClr>
                        </a:solidFill>
                        <a:latin typeface="Consolas" pitchFamily="49" charset="0"/>
                        <a:cs typeface="Consolas" pitchFamily="49" charset="0"/>
                      </a:endParaRPr>
                    </a:p>
                  </a:txBody>
                  <a:tcPr marL="106934" marR="106934" marT="50408" marB="50408"/>
                </a:tc>
              </a:tr>
              <a:tr h="453676">
                <a:tc>
                  <a:txBody>
                    <a:bodyPr/>
                    <a:lstStyle/>
                    <a:p>
                      <a:r>
                        <a:rPr lang="es-ES" sz="2300" dirty="0" smtClean="0">
                          <a:latin typeface="Consolas" pitchFamily="49" charset="0"/>
                          <a:cs typeface="Consolas" pitchFamily="49" charset="0"/>
                        </a:rPr>
                        <a:t>a) Más</a:t>
                      </a:r>
                      <a:r>
                        <a:rPr lang="es-ES" sz="2300" baseline="0" dirty="0" smtClean="0">
                          <a:latin typeface="Consolas" pitchFamily="49" charset="0"/>
                          <a:cs typeface="Consolas" pitchFamily="49" charset="0"/>
                        </a:rPr>
                        <a:t> de $1.500.000</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Poder Ejecutivo</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Ministro</a:t>
                      </a:r>
                      <a:endParaRPr lang="es-ES" sz="2300" dirty="0">
                        <a:latin typeface="Consolas" pitchFamily="49" charset="0"/>
                        <a:cs typeface="Consolas" pitchFamily="49" charset="0"/>
                      </a:endParaRPr>
                    </a:p>
                  </a:txBody>
                  <a:tcPr marL="106934" marR="106934" marT="50408" marB="50408"/>
                </a:tc>
              </a:tr>
              <a:tr h="453676">
                <a:tc>
                  <a:txBody>
                    <a:bodyPr/>
                    <a:lstStyle/>
                    <a:p>
                      <a:r>
                        <a:rPr lang="es-ES" sz="2300" dirty="0" smtClean="0">
                          <a:latin typeface="Consolas" pitchFamily="49" charset="0"/>
                          <a:cs typeface="Consolas" pitchFamily="49" charset="0"/>
                        </a:rPr>
                        <a:t>b) Hasta $1.500.000</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Ministro</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Subsecretario</a:t>
                      </a:r>
                      <a:endParaRPr lang="es-ES" sz="2300" dirty="0">
                        <a:latin typeface="Consolas" pitchFamily="49" charset="0"/>
                        <a:cs typeface="Consolas" pitchFamily="49" charset="0"/>
                      </a:endParaRPr>
                    </a:p>
                  </a:txBody>
                  <a:tcPr marL="106934" marR="106934" marT="50408" marB="50408"/>
                </a:tc>
              </a:tr>
              <a:tr h="806535">
                <a:tc>
                  <a:txBody>
                    <a:bodyPr/>
                    <a:lstStyle/>
                    <a:p>
                      <a:r>
                        <a:rPr lang="es-ES" sz="2300" dirty="0" smtClean="0">
                          <a:latin typeface="Consolas" pitchFamily="49" charset="0"/>
                          <a:cs typeface="Consolas" pitchFamily="49" charset="0"/>
                        </a:rPr>
                        <a:t>c) Hasta</a:t>
                      </a:r>
                      <a:r>
                        <a:rPr lang="es-ES" sz="2300" baseline="0" dirty="0" smtClean="0">
                          <a:latin typeface="Consolas" pitchFamily="49" charset="0"/>
                          <a:cs typeface="Consolas" pitchFamily="49" charset="0"/>
                        </a:rPr>
                        <a:t> $750.000</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Subsecretario</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Director de Administración</a:t>
                      </a:r>
                      <a:endParaRPr lang="es-ES" sz="2300" dirty="0">
                        <a:latin typeface="Consolas" pitchFamily="49" charset="0"/>
                        <a:cs typeface="Consolas" pitchFamily="49" charset="0"/>
                      </a:endParaRPr>
                    </a:p>
                  </a:txBody>
                  <a:tcPr marL="106934" marR="106934" marT="50408" marB="50408"/>
                </a:tc>
              </a:tr>
              <a:tr h="806535">
                <a:tc>
                  <a:txBody>
                    <a:bodyPr/>
                    <a:lstStyle/>
                    <a:p>
                      <a:r>
                        <a:rPr lang="es-ES" sz="2300" dirty="0" smtClean="0">
                          <a:latin typeface="Consolas" pitchFamily="49" charset="0"/>
                          <a:cs typeface="Consolas" pitchFamily="49" charset="0"/>
                        </a:rPr>
                        <a:t>b) Hasta $75.000</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Director </a:t>
                      </a:r>
                      <a:r>
                        <a:rPr lang="es-ES" sz="2300" dirty="0" err="1" smtClean="0">
                          <a:latin typeface="Consolas" pitchFamily="49" charset="0"/>
                          <a:cs typeface="Consolas" pitchFamily="49" charset="0"/>
                        </a:rPr>
                        <a:t>Pcial</a:t>
                      </a:r>
                      <a:r>
                        <a:rPr lang="es-ES" sz="2300" dirty="0" smtClean="0">
                          <a:latin typeface="Consolas" pitchFamily="49" charset="0"/>
                          <a:cs typeface="Consolas" pitchFamily="49" charset="0"/>
                        </a:rPr>
                        <a:t> del área solicitante</a:t>
                      </a:r>
                      <a:endParaRPr lang="es-ES" sz="2300" dirty="0">
                        <a:latin typeface="Consolas" pitchFamily="49" charset="0"/>
                        <a:cs typeface="Consolas" pitchFamily="49" charset="0"/>
                      </a:endParaRPr>
                    </a:p>
                  </a:txBody>
                  <a:tcPr marL="106934" marR="106934" marT="50408" marB="50408"/>
                </a:tc>
                <a:tc>
                  <a:txBody>
                    <a:bodyPr/>
                    <a:lstStyle/>
                    <a:p>
                      <a:pPr algn="ctr"/>
                      <a:r>
                        <a:rPr lang="es-ES" sz="2300" dirty="0" smtClean="0">
                          <a:latin typeface="Consolas" pitchFamily="49" charset="0"/>
                          <a:cs typeface="Consolas" pitchFamily="49" charset="0"/>
                        </a:rPr>
                        <a:t>Director</a:t>
                      </a:r>
                      <a:r>
                        <a:rPr lang="es-ES" sz="2300" baseline="0" dirty="0" smtClean="0">
                          <a:latin typeface="Consolas" pitchFamily="49" charset="0"/>
                          <a:cs typeface="Consolas" pitchFamily="49" charset="0"/>
                        </a:rPr>
                        <a:t> de Administración</a:t>
                      </a:r>
                      <a:endParaRPr lang="es-ES" sz="2300" dirty="0">
                        <a:latin typeface="Consolas" pitchFamily="49" charset="0"/>
                        <a:cs typeface="Consolas" pitchFamily="49" charset="0"/>
                      </a:endParaRPr>
                    </a:p>
                  </a:txBody>
                  <a:tcPr marL="106934" marR="106934" marT="50408" marB="50408"/>
                </a:tc>
              </a:tr>
            </a:tbl>
          </a:graphicData>
        </a:graphic>
      </p:graphicFrame>
      <p:sp>
        <p:nvSpPr>
          <p:cNvPr id="6" name="5 Marcador de número de diapositiva"/>
          <p:cNvSpPr>
            <a:spLocks noGrp="1"/>
          </p:cNvSpPr>
          <p:nvPr>
            <p:ph type="sldNum" sz="quarter" idx="12"/>
          </p:nvPr>
        </p:nvSpPr>
        <p:spPr/>
        <p:txBody>
          <a:bodyPr/>
          <a:lstStyle/>
          <a:p>
            <a:fld id="{B5BB1BE5-AC7B-448F-8EB5-BB2B23D06159}" type="slidenum">
              <a:rPr lang="es-ES" smtClean="0"/>
              <a:pPr/>
              <a:t>5</a:t>
            </a:fld>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5" name="1 Título"/>
          <p:cNvSpPr txBox="1">
            <a:spLocks/>
          </p:cNvSpPr>
          <p:nvPr/>
        </p:nvSpPr>
        <p:spPr>
          <a:xfrm>
            <a:off x="917544" y="208731"/>
            <a:ext cx="7489840" cy="1260211"/>
          </a:xfrm>
          <a:prstGeom prst="rect">
            <a:avLst/>
          </a:prstGeom>
        </p:spPr>
        <p:txBody>
          <a:bodyPr anchor="t">
            <a:noAutofit/>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lang="es-ES" sz="5000" b="1" noProof="0" dirty="0" smtClean="0">
                <a:solidFill>
                  <a:schemeClr val="tx2"/>
                </a:solidFill>
                <a:latin typeface="Consolas" pitchFamily="49" charset="0"/>
                <a:ea typeface="+mj-ea"/>
                <a:cs typeface="Consolas" pitchFamily="49" charset="0"/>
              </a:rPr>
              <a:t>Aclaraciones</a:t>
            </a:r>
            <a:r>
              <a:rPr kumimoji="0" lang="es-ES" sz="5000" b="0" i="0" u="none" strike="noStrike" kern="1200" cap="none" spc="0" normalizeH="0" baseline="0" noProof="0" dirty="0" smtClean="0">
                <a:ln>
                  <a:noFill/>
                </a:ln>
                <a:solidFill>
                  <a:schemeClr val="tx2"/>
                </a:solidFill>
                <a:effectLst/>
                <a:uLnTx/>
                <a:uFillTx/>
                <a:latin typeface="Consolas" pitchFamily="49" charset="0"/>
                <a:ea typeface="+mj-ea"/>
                <a:cs typeface="Consolas" pitchFamily="49" charset="0"/>
              </a:rPr>
              <a:t/>
            </a:r>
            <a:br>
              <a:rPr kumimoji="0" lang="es-ES" sz="5000" b="0" i="0" u="none" strike="noStrike" kern="1200" cap="none" spc="0" normalizeH="0" baseline="0" noProof="0" dirty="0" smtClean="0">
                <a:ln>
                  <a:noFill/>
                </a:ln>
                <a:solidFill>
                  <a:schemeClr val="tx2"/>
                </a:solidFill>
                <a:effectLst/>
                <a:uLnTx/>
                <a:uFillTx/>
                <a:latin typeface="Consolas" pitchFamily="49" charset="0"/>
                <a:ea typeface="+mj-ea"/>
                <a:cs typeface="Consolas" pitchFamily="49" charset="0"/>
              </a:rPr>
            </a:br>
            <a:endParaRPr kumimoji="0" lang="es-ES" sz="5000" b="0" i="0" u="none" strike="noStrike" kern="1200" cap="none" spc="0" normalizeH="0" baseline="0" noProof="0" dirty="0">
              <a:ln>
                <a:noFill/>
              </a:ln>
              <a:solidFill>
                <a:schemeClr val="tx2"/>
              </a:solidFill>
              <a:effectLst/>
              <a:uLnTx/>
              <a:uFillTx/>
              <a:latin typeface="Consolas" pitchFamily="49" charset="0"/>
              <a:ea typeface="+mj-ea"/>
              <a:cs typeface="Consolas" pitchFamily="49" charset="0"/>
            </a:endParaRPr>
          </a:p>
        </p:txBody>
      </p:sp>
      <p:sp>
        <p:nvSpPr>
          <p:cNvPr id="6" name="23 Marcador de contenido"/>
          <p:cNvSpPr txBox="1">
            <a:spLocks/>
          </p:cNvSpPr>
          <p:nvPr/>
        </p:nvSpPr>
        <p:spPr>
          <a:xfrm>
            <a:off x="0" y="1208863"/>
            <a:ext cx="9490104" cy="4929222"/>
          </a:xfrm>
          <a:prstGeom prst="rect">
            <a:avLst/>
          </a:prstGeom>
        </p:spPr>
        <p:txBody>
          <a:bodyPr>
            <a:noAutofit/>
          </a:bodyPr>
          <a:lstStyle/>
          <a:p>
            <a:pPr marL="628441" indent="-586719" algn="just">
              <a:buNone/>
            </a:pPr>
            <a:r>
              <a:rPr lang="es-ES" sz="2800" dirty="0" smtClean="0">
                <a:solidFill>
                  <a:schemeClr val="tx2"/>
                </a:solidFill>
                <a:latin typeface="Consolas" pitchFamily="49" charset="0"/>
                <a:cs typeface="Consolas" pitchFamily="49" charset="0"/>
              </a:rPr>
              <a:t>	</a:t>
            </a:r>
            <a:r>
              <a:rPr lang="es-ES" sz="2800" b="1" u="sng" dirty="0" smtClean="0">
                <a:solidFill>
                  <a:schemeClr val="tx2"/>
                </a:solidFill>
                <a:latin typeface="Consolas" pitchFamily="49" charset="0"/>
                <a:cs typeface="Consolas" pitchFamily="49" charset="0"/>
              </a:rPr>
              <a:t>Art. 64º Ley 2141:</a:t>
            </a:r>
            <a:r>
              <a:rPr lang="es-ES" sz="2800" b="1" dirty="0" smtClean="0">
                <a:solidFill>
                  <a:schemeClr val="tx2"/>
                </a:solidFill>
                <a:latin typeface="Consolas" pitchFamily="49" charset="0"/>
                <a:cs typeface="Consolas" pitchFamily="49" charset="0"/>
              </a:rPr>
              <a:t> </a:t>
            </a:r>
            <a:r>
              <a:rPr lang="es-ES" sz="2800" dirty="0" smtClean="0">
                <a:solidFill>
                  <a:schemeClr val="tx2"/>
                </a:solidFill>
                <a:latin typeface="Consolas" pitchFamily="49" charset="0"/>
                <a:cs typeface="Consolas" pitchFamily="49" charset="0"/>
              </a:rPr>
              <a:t>Dice que, salvo lo dispuesto en el Art. 63º (toda contratación debe realizarse por Licitación Pública), podrá contratarse hasta $100.000 según lo reglamente (otras modalidades) el poder ejecutivo, quien podrá modificar dicho límite. </a:t>
            </a:r>
          </a:p>
          <a:p>
            <a:pPr marL="628441" indent="-586719" algn="just">
              <a:buNone/>
            </a:pPr>
            <a:endParaRPr lang="es-ES" sz="2800" dirty="0" smtClean="0">
              <a:solidFill>
                <a:schemeClr val="tx2"/>
              </a:solidFill>
              <a:latin typeface="Consolas" pitchFamily="49" charset="0"/>
              <a:cs typeface="Consolas" pitchFamily="49" charset="0"/>
            </a:endParaRPr>
          </a:p>
          <a:p>
            <a:pPr marL="1097817" lvl="1" indent="-586719" algn="just">
              <a:buFont typeface="Wingdings" pitchFamily="2" charset="2"/>
              <a:buChar char="v"/>
            </a:pPr>
            <a:r>
              <a:rPr lang="es-ES" sz="2600" dirty="0" smtClean="0">
                <a:solidFill>
                  <a:schemeClr val="tx2"/>
                </a:solidFill>
                <a:latin typeface="Consolas" pitchFamily="49" charset="0"/>
                <a:cs typeface="Consolas" pitchFamily="49" charset="0"/>
              </a:rPr>
              <a:t>Actualmente se ha reglamentado (modificando ese límite de $100.000) hasta $1.500.000 (decreto 1062/16).</a:t>
            </a:r>
          </a:p>
        </p:txBody>
      </p:sp>
    </p:spTree>
    <p:extLst>
      <p:ext uri="{BB962C8B-B14F-4D97-AF65-F5344CB8AC3E}">
        <p14:creationId xmlns:p14="http://schemas.microsoft.com/office/powerpoint/2010/main" xmlns="" val="3630333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7" name="2 Marcador de contenido"/>
          <p:cNvSpPr txBox="1">
            <a:spLocks/>
          </p:cNvSpPr>
          <p:nvPr/>
        </p:nvSpPr>
        <p:spPr>
          <a:xfrm>
            <a:off x="0" y="1280301"/>
            <a:ext cx="9704418" cy="5072098"/>
          </a:xfrm>
          <a:prstGeom prst="rect">
            <a:avLst/>
          </a:prstGeom>
        </p:spPr>
        <p:txBody>
          <a:bodyPr>
            <a:normAutofit/>
          </a:bodyPr>
          <a:lstStyle/>
          <a:p>
            <a:pPr marL="628441" marR="0" lvl="0" indent="-586719" algn="l" defTabSz="1043056" rtl="0" eaLnBrk="1" fontAlgn="auto" latinLnBrk="0" hangingPunct="1">
              <a:lnSpc>
                <a:spcPct val="100000"/>
              </a:lnSpc>
              <a:spcBef>
                <a:spcPct val="20000"/>
              </a:spcBef>
              <a:spcAft>
                <a:spcPts val="0"/>
              </a:spcAft>
              <a:buClrTx/>
              <a:buSzTx/>
              <a:buFont typeface="Arial" pitchFamily="34" charset="0"/>
              <a:buNone/>
              <a:tabLst/>
              <a:defRPr/>
            </a:pPr>
            <a:endParaRPr lang="es-ES" sz="3000" dirty="0" smtClean="0">
              <a:solidFill>
                <a:schemeClr val="tx2">
                  <a:lumMod val="75000"/>
                </a:schemeClr>
              </a:solidFill>
              <a:latin typeface="Consolas" pitchFamily="49" charset="0"/>
              <a:cs typeface="Consolas" pitchFamily="49" charset="0"/>
            </a:endParaRPr>
          </a:p>
          <a:p>
            <a:pPr marL="628441" marR="0" lvl="0" indent="-586719" algn="l" defTabSz="1043056" rtl="0" eaLnBrk="1" fontAlgn="auto" latinLnBrk="0" hangingPunct="1">
              <a:lnSpc>
                <a:spcPct val="100000"/>
              </a:lnSpc>
              <a:spcBef>
                <a:spcPct val="20000"/>
              </a:spcBef>
              <a:spcAft>
                <a:spcPts val="0"/>
              </a:spcAft>
              <a:buClrTx/>
              <a:buSzTx/>
              <a:buFont typeface="Arial" pitchFamily="34" charset="0"/>
              <a:buNone/>
              <a:tabLst/>
              <a:defRPr/>
            </a:pPr>
            <a:r>
              <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Artículo 25º del </a:t>
            </a:r>
            <a:r>
              <a:rPr kumimoji="0" lang="es-ES" sz="3000" b="0" i="0" u="none" strike="noStrike" kern="1200" cap="none" spc="0" normalizeH="0" baseline="0" noProof="0" dirty="0" err="1" smtClean="0">
                <a:ln>
                  <a:noFill/>
                </a:ln>
                <a:solidFill>
                  <a:schemeClr val="tx2">
                    <a:lumMod val="75000"/>
                  </a:schemeClr>
                </a:solidFill>
                <a:effectLst/>
                <a:uLnTx/>
                <a:uFillTx/>
                <a:latin typeface="Consolas" pitchFamily="49" charset="0"/>
                <a:cs typeface="Consolas" pitchFamily="49" charset="0"/>
              </a:rPr>
              <a:t>DR</a:t>
            </a:r>
            <a:r>
              <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 </a:t>
            </a:r>
            <a:r>
              <a:rPr kumimoji="0" lang="es-ES" sz="3000" b="1" i="0" u="none" strike="noStrike" kern="1200" cap="none" spc="0" normalizeH="0" baseline="0" noProof="0" dirty="0" smtClean="0">
                <a:ln>
                  <a:noFill/>
                </a:ln>
                <a:solidFill>
                  <a:schemeClr val="tx2">
                    <a:lumMod val="75000"/>
                  </a:schemeClr>
                </a:solidFill>
                <a:effectLst>
                  <a:outerShdw blurRad="38100" dist="38100" dir="2700000" algn="tl">
                    <a:srgbClr val="000000">
                      <a:alpha val="43137"/>
                    </a:srgbClr>
                  </a:outerShdw>
                </a:effectLst>
                <a:uLnTx/>
                <a:uFillTx/>
                <a:latin typeface="Consolas" pitchFamily="49" charset="0"/>
                <a:cs typeface="Consolas" pitchFamily="49" charset="0"/>
              </a:rPr>
              <a:t>Reemplazo de la garantía de oferta </a:t>
            </a:r>
            <a:r>
              <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(10%) </a:t>
            </a:r>
            <a:r>
              <a:rPr kumimoji="0" lang="es-ES" sz="3000" b="1" i="0" u="none" strike="noStrike" kern="1200" cap="none" spc="0" normalizeH="0" baseline="0" noProof="0" dirty="0" smtClean="0">
                <a:ln>
                  <a:noFill/>
                </a:ln>
                <a:solidFill>
                  <a:schemeClr val="tx2">
                    <a:lumMod val="75000"/>
                  </a:schemeClr>
                </a:solidFill>
                <a:effectLst>
                  <a:outerShdw blurRad="38100" dist="38100" dir="2700000" algn="tl">
                    <a:srgbClr val="000000">
                      <a:alpha val="43137"/>
                    </a:srgbClr>
                  </a:outerShdw>
                </a:effectLst>
                <a:uLnTx/>
                <a:uFillTx/>
                <a:latin typeface="Consolas" pitchFamily="49" charset="0"/>
                <a:cs typeface="Consolas" pitchFamily="49" charset="0"/>
              </a:rPr>
              <a:t>por la garantía de contrato, equivalente al 15% </a:t>
            </a:r>
            <a:r>
              <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para la contratación de una </a:t>
            </a:r>
            <a:r>
              <a:rPr kumimoji="0" lang="es-ES" sz="3000" b="1" i="0" u="none" strike="noStrike" kern="1200" cap="none" spc="0" normalizeH="0" baseline="0" noProof="0" dirty="0" smtClean="0">
                <a:ln>
                  <a:noFill/>
                </a:ln>
                <a:solidFill>
                  <a:schemeClr val="tx2">
                    <a:lumMod val="75000"/>
                  </a:schemeClr>
                </a:solidFill>
                <a:effectLst>
                  <a:outerShdw blurRad="38100" dist="38100" dir="2700000" algn="tl">
                    <a:srgbClr val="000000">
                      <a:alpha val="43137"/>
                    </a:srgbClr>
                  </a:outerShdw>
                </a:effectLst>
                <a:uLnTx/>
                <a:uFillTx/>
                <a:latin typeface="Consolas" pitchFamily="49" charset="0"/>
                <a:cs typeface="Consolas" pitchFamily="49" charset="0"/>
              </a:rPr>
              <a:t>propuesta que supere </a:t>
            </a:r>
            <a:r>
              <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lo indicado en el art. 64º de la Ley.</a:t>
            </a:r>
          </a:p>
          <a:p>
            <a:pPr marL="628441" marR="0" lvl="0" indent="-586719"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endParaRPr>
          </a:p>
          <a:p>
            <a:pPr marL="1097817" marR="0" lvl="1" indent="-586719" algn="l" defTabSz="1043056" rtl="0" eaLnBrk="1" fontAlgn="auto" latinLnBrk="0" hangingPunct="1">
              <a:lnSpc>
                <a:spcPct val="100000"/>
              </a:lnSpc>
              <a:spcBef>
                <a:spcPct val="20000"/>
              </a:spcBef>
              <a:spcAft>
                <a:spcPts val="0"/>
              </a:spcAft>
              <a:buClrTx/>
              <a:buSzTx/>
              <a:buFont typeface="Wingdings" pitchFamily="2" charset="2"/>
              <a:buChar char="v"/>
              <a:tabLst/>
              <a:defRPr/>
            </a:pPr>
            <a:r>
              <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Actualmente se ha reglamentado hasta </a:t>
            </a:r>
            <a:r>
              <a:rPr kumimoji="0" lang="es-ES" sz="3000" b="1" i="0" u="none" strike="noStrike" kern="1200" cap="none" spc="0" normalizeH="0" baseline="0" noProof="0" dirty="0" smtClean="0">
                <a:ln>
                  <a:noFill/>
                </a:ln>
                <a:solidFill>
                  <a:schemeClr val="tx2">
                    <a:lumMod val="75000"/>
                  </a:schemeClr>
                </a:solidFill>
                <a:effectLst>
                  <a:outerShdw blurRad="38100" dist="38100" dir="2700000" algn="tl">
                    <a:srgbClr val="000000">
                      <a:alpha val="43137"/>
                    </a:srgbClr>
                  </a:outerShdw>
                </a:effectLst>
                <a:uLnTx/>
                <a:uFillTx/>
                <a:latin typeface="Consolas" pitchFamily="49" charset="0"/>
                <a:cs typeface="Consolas" pitchFamily="49" charset="0"/>
              </a:rPr>
              <a:t>$1.500.000</a:t>
            </a:r>
            <a:r>
              <a:rPr kumimoji="0" lang="es-ES" sz="3000" b="0" i="0" u="none" strike="noStrike" kern="1200" cap="none" spc="0" normalizeH="0" baseline="0" noProof="0" dirty="0" smtClean="0">
                <a:ln>
                  <a:noFill/>
                </a:ln>
                <a:solidFill>
                  <a:schemeClr val="tx2">
                    <a:lumMod val="75000"/>
                  </a:schemeClr>
                </a:solidFill>
                <a:effectLst/>
                <a:uLnTx/>
                <a:uFillTx/>
                <a:latin typeface="Consolas" pitchFamily="49" charset="0"/>
                <a:cs typeface="Consolas" pitchFamily="49" charset="0"/>
              </a:rPr>
              <a:t>.</a:t>
            </a:r>
          </a:p>
          <a:p>
            <a:pPr marL="391146" marR="0" lvl="0" indent="-391146" algn="l" defTabSz="1043056" rtl="0" eaLnBrk="1" fontAlgn="auto" latinLnBrk="0" hangingPunct="1">
              <a:lnSpc>
                <a:spcPct val="100000"/>
              </a:lnSpc>
              <a:spcBef>
                <a:spcPct val="20000"/>
              </a:spcBef>
              <a:spcAft>
                <a:spcPts val="0"/>
              </a:spcAft>
              <a:buClrTx/>
              <a:buSzTx/>
              <a:buFont typeface="Arial" pitchFamily="34" charset="0"/>
              <a:buChar char="•"/>
              <a:tabLst/>
              <a:defRPr/>
            </a:pPr>
            <a:endParaRPr kumimoji="0" lang="es-ES" sz="3000" b="0" i="0" u="none" strike="noStrike" kern="1200" cap="none" spc="0" normalizeH="0" baseline="0" noProof="0" dirty="0">
              <a:ln>
                <a:noFill/>
              </a:ln>
              <a:solidFill>
                <a:schemeClr val="tx2">
                  <a:lumMod val="75000"/>
                </a:schemeClr>
              </a:solidFill>
              <a:effectLst/>
              <a:uLnTx/>
              <a:uFillTx/>
              <a:latin typeface="Consolas" pitchFamily="49" charset="0"/>
              <a:cs typeface="Consolas" pitchFamily="49" charset="0"/>
            </a:endParaRPr>
          </a:p>
        </p:txBody>
      </p:sp>
      <p:sp>
        <p:nvSpPr>
          <p:cNvPr id="8" name="1 Título"/>
          <p:cNvSpPr txBox="1">
            <a:spLocks/>
          </p:cNvSpPr>
          <p:nvPr/>
        </p:nvSpPr>
        <p:spPr>
          <a:xfrm>
            <a:off x="0" y="280169"/>
            <a:ext cx="9704418" cy="1208863"/>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5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relacionadas</a:t>
            </a:r>
            <a:endParaRPr kumimoji="0" lang="es-ES" sz="5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Tree>
    <p:extLst>
      <p:ext uri="{BB962C8B-B14F-4D97-AF65-F5344CB8AC3E}">
        <p14:creationId xmlns:p14="http://schemas.microsoft.com/office/powerpoint/2010/main" xmlns="" val="3630333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80169"/>
            <a:ext cx="9704418" cy="1208863"/>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5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relacionadas</a:t>
            </a:r>
            <a:endParaRPr kumimoji="0" lang="es-ES" sz="5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5" name="2 Marcador de contenido"/>
          <p:cNvSpPr txBox="1">
            <a:spLocks/>
          </p:cNvSpPr>
          <p:nvPr/>
        </p:nvSpPr>
        <p:spPr>
          <a:xfrm>
            <a:off x="0" y="1566053"/>
            <a:ext cx="9561542" cy="4786346"/>
          </a:xfrm>
          <a:prstGeom prst="rect">
            <a:avLst/>
          </a:prstGeom>
        </p:spPr>
        <p:txBody>
          <a:bodyPr>
            <a:normAutofit/>
          </a:bodyPr>
          <a:lstStyle/>
          <a:p>
            <a:pPr marL="628441" marR="0" lvl="0" indent="-586719" algn="l" defTabSz="1043056" rtl="0" eaLnBrk="1" fontAlgn="auto" latinLnBrk="0" hangingPunct="1">
              <a:lnSpc>
                <a:spcPct val="100000"/>
              </a:lnSpc>
              <a:spcBef>
                <a:spcPct val="20000"/>
              </a:spcBef>
              <a:spcAft>
                <a:spcPts val="0"/>
              </a:spcAft>
              <a:buClrTx/>
              <a:buSzTx/>
              <a:tabLst/>
              <a:defRPr/>
            </a:pPr>
            <a:r>
              <a:rPr kumimoji="0" lang="es-ES" sz="2800" b="1" i="0" u="none" strike="noStrike" kern="1200" cap="none" spc="0" normalizeH="0" baseline="0" noProof="0" dirty="0" smtClean="0">
                <a:ln>
                  <a:noFill/>
                </a:ln>
                <a:solidFill>
                  <a:schemeClr val="tx2"/>
                </a:solidFill>
                <a:effectLst/>
                <a:uLnTx/>
                <a:uFillTx/>
                <a:latin typeface="Consolas" pitchFamily="49" charset="0"/>
                <a:cs typeface="Consolas" pitchFamily="49" charset="0"/>
              </a:rPr>
              <a:t>Disposición Nº 68/12 de la Contaduría Gral.</a:t>
            </a:r>
          </a:p>
          <a:p>
            <a:pPr marL="628441" marR="0" lvl="0" indent="-586719" algn="l" defTabSz="1043056" rtl="0" eaLnBrk="1" fontAlgn="auto" latinLnBrk="0" hangingPunct="1">
              <a:lnSpc>
                <a:spcPct val="100000"/>
              </a:lnSpc>
              <a:spcBef>
                <a:spcPct val="20000"/>
              </a:spcBef>
              <a:spcAft>
                <a:spcPts val="0"/>
              </a:spcAft>
              <a:buClrTx/>
              <a:buSzTx/>
              <a:buFont typeface="Arial" pitchFamily="34" charset="0"/>
              <a:buNone/>
              <a:tabLst/>
              <a:defRPr/>
            </a:pPr>
            <a:r>
              <a:rPr kumimoji="0" lang="es-ES" sz="2500" b="0" i="0" u="none" strike="noStrike" kern="1200" cap="none" spc="0" normalizeH="0" baseline="0" noProof="0" dirty="0" smtClean="0">
                <a:ln>
                  <a:noFill/>
                </a:ln>
                <a:solidFill>
                  <a:schemeClr val="tx2"/>
                </a:solidFill>
                <a:effectLst/>
                <a:uLnTx/>
                <a:uFillTx/>
                <a:latin typeface="Consolas" pitchFamily="49" charset="0"/>
                <a:cs typeface="Consolas" pitchFamily="49" charset="0"/>
              </a:rPr>
              <a:t>Art. 1º: A partir del 1 de enero del 2013, el </a:t>
            </a:r>
            <a:r>
              <a:rPr kumimoji="0" lang="es-ES" sz="2500" b="1"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onsolas" pitchFamily="49" charset="0"/>
                <a:cs typeface="Consolas" pitchFamily="49" charset="0"/>
              </a:rPr>
              <a:t>control previo de las contrataciones, tramitaciones de subsidios y liquidación de sentencias judiciales a realizar por la Dirección de Gastos e Inversiones</a:t>
            </a:r>
            <a:r>
              <a:rPr kumimoji="0" lang="es-ES" sz="2500" b="0" i="0" u="none" strike="noStrike" kern="1200" cap="none" spc="0" normalizeH="0" baseline="0" noProof="0" dirty="0" smtClean="0">
                <a:ln>
                  <a:noFill/>
                </a:ln>
                <a:solidFill>
                  <a:schemeClr val="tx2"/>
                </a:solidFill>
                <a:effectLst/>
                <a:uLnTx/>
                <a:uFillTx/>
                <a:latin typeface="Consolas" pitchFamily="49" charset="0"/>
                <a:cs typeface="Consolas" pitchFamily="49" charset="0"/>
              </a:rPr>
              <a:t>, se circunscribirá a todas aquellas que superen el monto del art. 1º del inciso b) del Reglamento de Contrataciones.</a:t>
            </a:r>
          </a:p>
          <a:p>
            <a:pPr marL="628441" marR="0" lvl="0" indent="-586719" algn="l" defTabSz="1043056" rtl="0" eaLnBrk="1" fontAlgn="auto" latinLnBrk="0" hangingPunct="1">
              <a:lnSpc>
                <a:spcPct val="100000"/>
              </a:lnSpc>
              <a:spcBef>
                <a:spcPct val="20000"/>
              </a:spcBef>
              <a:spcAft>
                <a:spcPts val="0"/>
              </a:spcAft>
              <a:buClrTx/>
              <a:buSzTx/>
              <a:buFont typeface="Arial" pitchFamily="34" charset="0"/>
              <a:buNone/>
              <a:tabLst/>
              <a:defRPr/>
            </a:pPr>
            <a:endParaRPr kumimoji="0" lang="es-ES" sz="2500" b="0" i="0" u="none" strike="noStrike" kern="1200" cap="none" spc="0" normalizeH="0" baseline="0" noProof="0" dirty="0" smtClean="0">
              <a:ln>
                <a:noFill/>
              </a:ln>
              <a:solidFill>
                <a:schemeClr val="tx2"/>
              </a:solidFill>
              <a:effectLst/>
              <a:uLnTx/>
              <a:uFillTx/>
              <a:latin typeface="Consolas" pitchFamily="49" charset="0"/>
              <a:cs typeface="Consolas" pitchFamily="49" charset="0"/>
            </a:endParaRPr>
          </a:p>
          <a:p>
            <a:pPr marL="1097817" marR="0" lvl="1" indent="-586719" algn="l" defTabSz="1043056" rtl="0" eaLnBrk="1" fontAlgn="auto" latinLnBrk="0" hangingPunct="1">
              <a:lnSpc>
                <a:spcPct val="100000"/>
              </a:lnSpc>
              <a:spcBef>
                <a:spcPct val="20000"/>
              </a:spcBef>
              <a:spcAft>
                <a:spcPts val="0"/>
              </a:spcAft>
              <a:buClrTx/>
              <a:buSzTx/>
              <a:buFont typeface="Wingdings" pitchFamily="2" charset="2"/>
              <a:buChar char="v"/>
              <a:tabLst/>
              <a:defRPr/>
            </a:pPr>
            <a:r>
              <a:rPr kumimoji="0" lang="es-ES" sz="2200" b="0" i="0" u="none" strike="noStrike" kern="1200" cap="none" spc="0" normalizeH="0" baseline="0" noProof="0" dirty="0" smtClean="0">
                <a:ln>
                  <a:noFill/>
                </a:ln>
                <a:solidFill>
                  <a:schemeClr val="tx2"/>
                </a:solidFill>
                <a:effectLst/>
                <a:uLnTx/>
                <a:uFillTx/>
                <a:latin typeface="Consolas" pitchFamily="49" charset="0"/>
                <a:cs typeface="Consolas" pitchFamily="49" charset="0"/>
              </a:rPr>
              <a:t>Refiere al monto límite para efectuar una Licitación Privada la cual se ha reglamentado </a:t>
            </a:r>
            <a:r>
              <a:rPr lang="es-ES" sz="2200" b="1" dirty="0" smtClean="0">
                <a:solidFill>
                  <a:schemeClr val="tx2"/>
                </a:solidFill>
                <a:effectLst>
                  <a:outerShdw blurRad="38100" dist="38100" dir="2700000" algn="tl">
                    <a:srgbClr val="000000">
                      <a:alpha val="43137"/>
                    </a:srgbClr>
                  </a:outerShdw>
                </a:effectLst>
                <a:latin typeface="Consolas" pitchFamily="49" charset="0"/>
                <a:cs typeface="Consolas" pitchFamily="49" charset="0"/>
              </a:rPr>
              <a:t>hasta $1.500.000</a:t>
            </a:r>
            <a:r>
              <a:rPr kumimoji="0" lang="es-ES" sz="2200" b="0" i="0" u="none" strike="noStrike" kern="1200" cap="none" spc="0" normalizeH="0" baseline="0" noProof="0" dirty="0" smtClean="0">
                <a:ln>
                  <a:noFill/>
                </a:ln>
                <a:solidFill>
                  <a:schemeClr val="tx2"/>
                </a:solidFill>
                <a:effectLst/>
                <a:uLnTx/>
                <a:uFillTx/>
                <a:latin typeface="Consolas" pitchFamily="49" charset="0"/>
                <a:cs typeface="Consolas" pitchFamily="49" charset="0"/>
              </a:rPr>
              <a:t>.</a:t>
            </a:r>
          </a:p>
        </p:txBody>
      </p:sp>
    </p:spTree>
    <p:extLst>
      <p:ext uri="{BB962C8B-B14F-4D97-AF65-F5344CB8AC3E}">
        <p14:creationId xmlns:p14="http://schemas.microsoft.com/office/powerpoint/2010/main" xmlns="" val="3630333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8" y="1111"/>
            <a:ext cx="10693958" cy="7560152"/>
          </a:xfrm>
          <a:prstGeom prst="rect">
            <a:avLst/>
          </a:prstGeom>
        </p:spPr>
      </p:pic>
      <p:sp>
        <p:nvSpPr>
          <p:cNvPr id="8" name="1 Título"/>
          <p:cNvSpPr txBox="1">
            <a:spLocks/>
          </p:cNvSpPr>
          <p:nvPr/>
        </p:nvSpPr>
        <p:spPr>
          <a:xfrm>
            <a:off x="0" y="280169"/>
            <a:ext cx="9704418" cy="1208863"/>
          </a:xfrm>
          <a:prstGeom prst="rect">
            <a:avLst/>
          </a:prstGeom>
        </p:spPr>
        <p:txBody>
          <a:bodyPr/>
          <a:lstStyle/>
          <a:p>
            <a:pPr marL="0" marR="0" lvl="0" indent="0" algn="ctr" defTabSz="1043056" rtl="0" eaLnBrk="1" fontAlgn="auto" latinLnBrk="0" hangingPunct="1">
              <a:lnSpc>
                <a:spcPct val="100000"/>
              </a:lnSpc>
              <a:spcBef>
                <a:spcPct val="0"/>
              </a:spcBef>
              <a:spcAft>
                <a:spcPts val="0"/>
              </a:spcAft>
              <a:buClrTx/>
              <a:buSzTx/>
              <a:buFontTx/>
              <a:buNone/>
              <a:tabLst/>
              <a:defRPr/>
            </a:pPr>
            <a:r>
              <a:rPr kumimoji="0" lang="es-ES" sz="5000" b="1" i="0" u="none" strike="noStrike" kern="1200" cap="none" spc="0" normalizeH="0" baseline="0" noProof="0" dirty="0" smtClean="0">
                <a:ln>
                  <a:noFill/>
                </a:ln>
                <a:solidFill>
                  <a:schemeClr val="tx2">
                    <a:lumMod val="75000"/>
                  </a:schemeClr>
                </a:solidFill>
                <a:effectLst/>
                <a:uLnTx/>
                <a:uFillTx/>
                <a:latin typeface="Consolas" pitchFamily="49" charset="0"/>
                <a:ea typeface="+mj-ea"/>
                <a:cs typeface="Consolas" pitchFamily="49" charset="0"/>
              </a:rPr>
              <a:t>Modificaciones relacionadas</a:t>
            </a:r>
            <a:endParaRPr kumimoji="0" lang="es-ES" sz="5000" b="1" i="0" u="none" strike="noStrike" kern="1200" cap="none" spc="0" normalizeH="0" baseline="0" noProof="0" dirty="0">
              <a:ln>
                <a:noFill/>
              </a:ln>
              <a:solidFill>
                <a:schemeClr val="tx2">
                  <a:lumMod val="75000"/>
                </a:schemeClr>
              </a:solidFill>
              <a:effectLst/>
              <a:uLnTx/>
              <a:uFillTx/>
              <a:latin typeface="Consolas" pitchFamily="49" charset="0"/>
              <a:ea typeface="+mj-ea"/>
              <a:cs typeface="Consolas" pitchFamily="49" charset="0"/>
            </a:endParaRPr>
          </a:p>
        </p:txBody>
      </p:sp>
      <p:sp>
        <p:nvSpPr>
          <p:cNvPr id="6" name="2 Marcador de contenido"/>
          <p:cNvSpPr txBox="1">
            <a:spLocks/>
          </p:cNvSpPr>
          <p:nvPr/>
        </p:nvSpPr>
        <p:spPr>
          <a:xfrm>
            <a:off x="203164" y="1423177"/>
            <a:ext cx="9453827" cy="4990084"/>
          </a:xfrm>
          <a:prstGeom prst="rect">
            <a:avLst/>
          </a:prstGeom>
        </p:spPr>
        <p:txBody>
          <a:bodyPr>
            <a:normAutofit/>
          </a:bodyPr>
          <a:lstStyle/>
          <a:p>
            <a:pPr marL="164261" marR="0" lvl="0" indent="-586719" algn="l" defTabSz="1043056" rtl="0" eaLnBrk="1" fontAlgn="auto" latinLnBrk="0" hangingPunct="1">
              <a:lnSpc>
                <a:spcPct val="100000"/>
              </a:lnSpc>
              <a:spcBef>
                <a:spcPts val="684"/>
              </a:spcBef>
              <a:spcAft>
                <a:spcPts val="684"/>
              </a:spcAft>
              <a:buClrTx/>
              <a:buSzTx/>
              <a:buFont typeface="Arial" pitchFamily="34" charset="0"/>
              <a:buNone/>
              <a:tabLst/>
              <a:defRPr/>
            </a:pPr>
            <a:r>
              <a:rPr kumimoji="0" lang="es-ES" sz="3000" b="0" i="0" u="none" strike="noStrike" kern="1200" cap="none" spc="0" normalizeH="0" baseline="0" noProof="0" dirty="0" smtClean="0">
                <a:ln>
                  <a:noFill/>
                </a:ln>
                <a:solidFill>
                  <a:schemeClr val="tx2"/>
                </a:solidFill>
                <a:effectLst/>
                <a:uLnTx/>
                <a:uFillTx/>
                <a:latin typeface="Consolas" pitchFamily="49" charset="0"/>
                <a:cs typeface="Consolas" pitchFamily="49" charset="0"/>
              </a:rPr>
              <a:t>Artículo 4º del Decreto </a:t>
            </a:r>
            <a:r>
              <a:rPr kumimoji="0" lang="es-ES" sz="3000" b="1" i="0" u="none" strike="noStrike" kern="1200" cap="none" spc="0" normalizeH="0" baseline="0" noProof="0" dirty="0" smtClean="0">
                <a:ln>
                  <a:noFill/>
                </a:ln>
                <a:solidFill>
                  <a:schemeClr val="tx2"/>
                </a:solidFill>
                <a:effectLst/>
                <a:uLnTx/>
                <a:uFillTx/>
                <a:latin typeface="Consolas" pitchFamily="49" charset="0"/>
                <a:cs typeface="Consolas" pitchFamily="49" charset="0"/>
              </a:rPr>
              <a:t>1394/14: </a:t>
            </a:r>
          </a:p>
          <a:p>
            <a:pPr marL="164261" marR="0" lvl="0" indent="-586719" algn="l" defTabSz="1043056" rtl="0" eaLnBrk="1" fontAlgn="auto" latinLnBrk="0" hangingPunct="1">
              <a:lnSpc>
                <a:spcPct val="100000"/>
              </a:lnSpc>
              <a:spcBef>
                <a:spcPts val="684"/>
              </a:spcBef>
              <a:spcAft>
                <a:spcPts val="684"/>
              </a:spcAft>
              <a:buClrTx/>
              <a:buSzTx/>
              <a:buFont typeface="Arial" pitchFamily="34" charset="0"/>
              <a:buNone/>
              <a:tabLst/>
              <a:defRPr/>
            </a:pPr>
            <a:r>
              <a:rPr kumimoji="0" lang="es-ES" sz="2500" b="1" i="0" u="sng" strike="noStrike" kern="1200" cap="none" spc="0" normalizeH="0" baseline="0" noProof="0" dirty="0" smtClean="0">
                <a:ln>
                  <a:noFill/>
                </a:ln>
                <a:solidFill>
                  <a:schemeClr val="tx2"/>
                </a:solidFill>
                <a:effectLst/>
                <a:uLnTx/>
                <a:uFillTx/>
                <a:latin typeface="Consolas" pitchFamily="49" charset="0"/>
                <a:cs typeface="Consolas" pitchFamily="49" charset="0"/>
              </a:rPr>
              <a:t>Certificado de Cumplimiento Fiscal Web</a:t>
            </a:r>
          </a:p>
          <a:p>
            <a:pPr marL="0" marR="0" lvl="1" indent="-586719" algn="just" defTabSz="1043056" rtl="0" eaLnBrk="1" fontAlgn="auto" latinLnBrk="0" hangingPunct="1">
              <a:lnSpc>
                <a:spcPct val="100000"/>
              </a:lnSpc>
              <a:spcBef>
                <a:spcPts val="684"/>
              </a:spcBef>
              <a:spcAft>
                <a:spcPts val="684"/>
              </a:spcAft>
              <a:buClrTx/>
              <a:buSzTx/>
              <a:buFont typeface="Arial" pitchFamily="34" charset="0"/>
              <a:buNone/>
              <a:tabLst/>
              <a:defRPr/>
            </a:pPr>
            <a:r>
              <a:rPr kumimoji="0" lang="es-ES" sz="2500" b="0" i="0" u="none" strike="noStrike" kern="1200" cap="none" spc="0" normalizeH="0" baseline="0" noProof="0" dirty="0" smtClean="0">
                <a:ln>
                  <a:noFill/>
                </a:ln>
                <a:solidFill>
                  <a:schemeClr val="tx2"/>
                </a:solidFill>
                <a:effectLst/>
                <a:uLnTx/>
                <a:uFillTx/>
                <a:latin typeface="Consolas" pitchFamily="49" charset="0"/>
                <a:cs typeface="Consolas" pitchFamily="49" charset="0"/>
              </a:rPr>
              <a:t>Exime de la verificación obligatoria a aquellas contrataciones cuyo monto no superen el 20% del importe fijado en el inciso d) del art. 1º del Anexo II del Reglamento de Contrataciones.</a:t>
            </a:r>
          </a:p>
          <a:p>
            <a:pPr marL="0" marR="0" lvl="1" indent="-586719" algn="just" defTabSz="1043056" rtl="0" eaLnBrk="1" fontAlgn="auto" latinLnBrk="0" hangingPunct="1">
              <a:lnSpc>
                <a:spcPct val="100000"/>
              </a:lnSpc>
              <a:spcBef>
                <a:spcPts val="684"/>
              </a:spcBef>
              <a:spcAft>
                <a:spcPts val="684"/>
              </a:spcAft>
              <a:buClrTx/>
              <a:buSzTx/>
              <a:buFont typeface="Arial" pitchFamily="34" charset="0"/>
              <a:buNone/>
              <a:tabLst/>
              <a:defRPr/>
            </a:pPr>
            <a:endParaRPr kumimoji="0" lang="es-ES" sz="2500" b="0" i="0" u="none" strike="noStrike" kern="1200" cap="none" spc="0" normalizeH="0" baseline="0" noProof="0" dirty="0" smtClean="0">
              <a:ln>
                <a:noFill/>
              </a:ln>
              <a:solidFill>
                <a:schemeClr val="tx2"/>
              </a:solidFill>
              <a:effectLst/>
              <a:uLnTx/>
              <a:uFillTx/>
              <a:latin typeface="Consolas" pitchFamily="49" charset="0"/>
              <a:cs typeface="Consolas" pitchFamily="49" charset="0"/>
            </a:endParaRPr>
          </a:p>
          <a:p>
            <a:pPr marL="164261" marR="0" lvl="2" indent="-586719" algn="l" defTabSz="1043056" rtl="0" eaLnBrk="1" fontAlgn="auto" latinLnBrk="0" hangingPunct="1">
              <a:lnSpc>
                <a:spcPct val="100000"/>
              </a:lnSpc>
              <a:spcBef>
                <a:spcPts val="684"/>
              </a:spcBef>
              <a:spcAft>
                <a:spcPts val="684"/>
              </a:spcAft>
              <a:buClrTx/>
              <a:buSzTx/>
              <a:buFont typeface="Wingdings" pitchFamily="2" charset="2"/>
              <a:buChar char="v"/>
              <a:tabLst/>
              <a:defRPr/>
            </a:pPr>
            <a:r>
              <a:rPr kumimoji="0" lang="es-ES" sz="22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Refiere a la </a:t>
            </a:r>
            <a:r>
              <a:rPr kumimoji="0" lang="es-ES" sz="22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Contratación Directa</a:t>
            </a:r>
            <a:r>
              <a:rPr kumimoji="0" lang="es-ES" sz="22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 que actualmente es de </a:t>
            </a:r>
            <a:r>
              <a:rPr kumimoji="0" lang="es-ES" sz="22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$75.000 </a:t>
            </a:r>
            <a:r>
              <a:rPr kumimoji="0" lang="es-ES" sz="22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 por lo que la </a:t>
            </a:r>
            <a:r>
              <a:rPr kumimoji="0" lang="es-ES" sz="22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excepción</a:t>
            </a:r>
            <a:r>
              <a:rPr kumimoji="0" lang="es-ES" sz="22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 rige para </a:t>
            </a:r>
            <a:r>
              <a:rPr kumimoji="0" lang="es-ES" sz="2200" b="1"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contrataciones no mayores a $15.000</a:t>
            </a:r>
            <a:r>
              <a:rPr kumimoji="0" lang="es-ES" sz="2200" b="0" i="0" u="none" strike="noStrike" kern="1200" cap="none" spc="0" normalizeH="0" baseline="0" noProof="0" dirty="0" smtClean="0">
                <a:ln>
                  <a:noFill/>
                </a:ln>
                <a:solidFill>
                  <a:schemeClr val="tx2">
                    <a:lumMod val="60000"/>
                    <a:lumOff val="40000"/>
                  </a:schemeClr>
                </a:solidFill>
                <a:effectLst/>
                <a:uLnTx/>
                <a:uFillTx/>
                <a:latin typeface="Consolas" pitchFamily="49" charset="0"/>
                <a:cs typeface="Consolas" pitchFamily="49" charset="0"/>
              </a:rPr>
              <a:t>.</a:t>
            </a:r>
          </a:p>
        </p:txBody>
      </p:sp>
    </p:spTree>
    <p:extLst>
      <p:ext uri="{BB962C8B-B14F-4D97-AF65-F5344CB8AC3E}">
        <p14:creationId xmlns:p14="http://schemas.microsoft.com/office/powerpoint/2010/main" xmlns="" val="363033383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TotalTime>
  <Words>1700</Words>
  <Application>Microsoft Office PowerPoint</Application>
  <PresentationFormat>Personalizado</PresentationFormat>
  <Paragraphs>175</Paragraphs>
  <Slides>26</Slides>
  <Notes>5</Notes>
  <HiddenSlides>0</HiddenSlides>
  <MMClips>0</MMClips>
  <ScaleCrop>false</ScaleCrop>
  <HeadingPairs>
    <vt:vector size="4" baseType="variant">
      <vt:variant>
        <vt:lpstr>Tema</vt:lpstr>
      </vt:variant>
      <vt:variant>
        <vt:i4>1</vt:i4>
      </vt:variant>
      <vt:variant>
        <vt:lpstr>Títulos de diapositiva</vt:lpstr>
      </vt:variant>
      <vt:variant>
        <vt:i4>26</vt:i4>
      </vt:variant>
    </vt:vector>
  </HeadingPairs>
  <TitlesOfParts>
    <vt:vector size="27" baseType="lpstr">
      <vt:lpstr>Tema de Office</vt:lpstr>
      <vt:lpstr>Diapositiva 1</vt:lpstr>
      <vt:lpstr>Diapositiva 2</vt:lpstr>
      <vt:lpstr>Diapositiva 3</vt:lpstr>
      <vt:lpstr>Diapositiva 4</vt:lpstr>
      <vt:lpstr>Decreto Nº 1062 /16</vt:lpstr>
      <vt:lpstr>Diapositiva 6</vt:lpstr>
      <vt:lpstr>Diapositiva 7</vt:lpstr>
      <vt:lpstr>Diapositiva 8</vt:lpstr>
      <vt:lpstr>Diapositiva 9</vt:lpstr>
      <vt:lpstr>Diapositiva 10</vt:lpstr>
      <vt:lpstr>Diapositiva 11</vt:lpstr>
      <vt:lpstr>Modificaciones relacionadas</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Modificaciones Decreto Nº 381 /17</vt:lpstr>
      <vt:lpstr>Diapositiva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nruiz</dc:creator>
  <cp:lastModifiedBy>mpinilla</cp:lastModifiedBy>
  <cp:revision>17</cp:revision>
  <dcterms:created xsi:type="dcterms:W3CDTF">2016-07-18T13:47:16Z</dcterms:created>
  <dcterms:modified xsi:type="dcterms:W3CDTF">2017-06-13T15:59:29Z</dcterms:modified>
</cp:coreProperties>
</file>